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D54E54-481D-44DF-A70C-B441DD902CD4}" type="datetimeFigureOut">
              <a:rPr lang="ru-RU" smtClean="0"/>
              <a:pPr/>
              <a:t>24.04.2023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1BBEB-6FF2-46D4-80A0-D80DD4E46934}" type="slidenum">
              <a:rPr lang="ru-RU" smtClean="0"/>
              <a:pPr/>
              <a:t>‹#›</a:t>
            </a:fld>
            <a:endParaRPr lang="ru-RU"/>
          </a:p>
        </p:txBody>
      </p:sp>
    </p:spTree>
    <p:extLst>
      <p:ext uri="{BB962C8B-B14F-4D97-AF65-F5344CB8AC3E}">
        <p14:creationId xmlns:p14="http://schemas.microsoft.com/office/powerpoint/2010/main" val="116925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8C3048-6709-454E-97E6-3399B8B8CDD8}" type="datetimeFigureOut">
              <a:rPr lang="ru-RU" smtClean="0"/>
              <a:pPr/>
              <a:t>24.04.2023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47ACA8C-4493-4795-A521-443B2301C6B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C3048-6709-454E-97E6-3399B8B8CDD8}" type="datetimeFigureOut">
              <a:rPr lang="ru-RU" smtClean="0"/>
              <a:pPr/>
              <a:t>24.04.2023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ACA8C-4493-4795-A521-443B2301C6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audio" Target="file:///C:\Users\&#1047;&#1072;&#1103;&#1094;\Desktop\&#1086;&#1076;&#1077;&#1078;&#1076;&#1072;%20&#1080;%20&#1084;&#1086;&#1076;&#1072;%208%20&#1082;&#1083;\02%20-%20Unit%204b.%20Ex.%203,%20p.%2060.mp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audio" Target="file:///C:\Users\&#1047;&#1072;&#1103;&#1094;\Desktop\&#1086;&#1076;&#1077;&#1078;&#1076;&#1072;%20&#1080;%20&#1084;&#1086;&#1076;&#1072;%208%20&#1082;&#1083;\03%20-%20Ex.%205,%20p.%2061.m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412776"/>
            <a:ext cx="7772400" cy="1470025"/>
          </a:xfrm>
        </p:spPr>
        <p:txBody>
          <a:bodyPr/>
          <a:lstStyle/>
          <a:p>
            <a:r>
              <a:rPr lang="en-US" dirty="0" smtClean="0"/>
              <a:t>                                </a:t>
            </a:r>
            <a:endParaRPr lang="ru-RU" dirty="0"/>
          </a:p>
        </p:txBody>
      </p:sp>
      <p:sp>
        <p:nvSpPr>
          <p:cNvPr id="3" name="Подзаголовок 2"/>
          <p:cNvSpPr>
            <a:spLocks noGrp="1"/>
          </p:cNvSpPr>
          <p:nvPr>
            <p:ph type="subTitle" idx="1"/>
          </p:nvPr>
        </p:nvSpPr>
        <p:spPr>
          <a:xfrm>
            <a:off x="1475656" y="2492896"/>
            <a:ext cx="6400800" cy="1752600"/>
          </a:xfrm>
        </p:spPr>
        <p:txBody>
          <a:bodyPr>
            <a:normAutofit fontScale="92500" lnSpcReduction="20000"/>
          </a:bodyPr>
          <a:lstStyle/>
          <a:p>
            <a:r>
              <a:rPr lang="en-US" sz="6600" b="1" dirty="0">
                <a:solidFill>
                  <a:srgbClr val="C00000"/>
                </a:solidFill>
              </a:rPr>
              <a:t>CLOTHES AND FASHION</a:t>
            </a:r>
            <a:endParaRPr lang="ru-RU" sz="66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9705.jpg"/>
          <p:cNvPicPr>
            <a:picLocks noChangeAspect="1"/>
          </p:cNvPicPr>
          <p:nvPr/>
        </p:nvPicPr>
        <p:blipFill>
          <a:blip r:embed="rId2" cstate="print"/>
          <a:stretch>
            <a:fillRect/>
          </a:stretch>
        </p:blipFill>
        <p:spPr>
          <a:xfrm>
            <a:off x="611560" y="116633"/>
            <a:ext cx="1834274" cy="2160240"/>
          </a:xfrm>
          <a:prstGeom prst="rect">
            <a:avLst/>
          </a:prstGeom>
        </p:spPr>
      </p:pic>
      <p:pic>
        <p:nvPicPr>
          <p:cNvPr id="3" name="Рисунок 2" descr="34382-modeli-zhenskogo-delovogo-kostyuma.jpg"/>
          <p:cNvPicPr>
            <a:picLocks noChangeAspect="1"/>
          </p:cNvPicPr>
          <p:nvPr/>
        </p:nvPicPr>
        <p:blipFill>
          <a:blip r:embed="rId3" cstate="print"/>
          <a:stretch>
            <a:fillRect/>
          </a:stretch>
        </p:blipFill>
        <p:spPr>
          <a:xfrm>
            <a:off x="3779912" y="116632"/>
            <a:ext cx="1392155" cy="2088232"/>
          </a:xfrm>
          <a:prstGeom prst="rect">
            <a:avLst/>
          </a:prstGeom>
        </p:spPr>
      </p:pic>
      <p:pic>
        <p:nvPicPr>
          <p:cNvPr id="4" name="Рисунок 3" descr="0e381882b1cd262b7c224a87a6ce2708.jpg"/>
          <p:cNvPicPr>
            <a:picLocks noChangeAspect="1"/>
          </p:cNvPicPr>
          <p:nvPr/>
        </p:nvPicPr>
        <p:blipFill>
          <a:blip r:embed="rId4" cstate="print"/>
          <a:stretch>
            <a:fillRect/>
          </a:stretch>
        </p:blipFill>
        <p:spPr>
          <a:xfrm>
            <a:off x="6876256" y="116633"/>
            <a:ext cx="1184641" cy="2088232"/>
          </a:xfrm>
          <a:prstGeom prst="rect">
            <a:avLst/>
          </a:prstGeom>
        </p:spPr>
      </p:pic>
      <p:pic>
        <p:nvPicPr>
          <p:cNvPr id="5" name="Рисунок 4" descr="93043_hr_5075e5dd315db.jpg"/>
          <p:cNvPicPr>
            <a:picLocks noChangeAspect="1"/>
          </p:cNvPicPr>
          <p:nvPr/>
        </p:nvPicPr>
        <p:blipFill>
          <a:blip r:embed="rId5" cstate="print"/>
          <a:stretch>
            <a:fillRect/>
          </a:stretch>
        </p:blipFill>
        <p:spPr>
          <a:xfrm>
            <a:off x="2483768" y="2276872"/>
            <a:ext cx="1224136" cy="1911924"/>
          </a:xfrm>
          <a:prstGeom prst="rect">
            <a:avLst/>
          </a:prstGeom>
        </p:spPr>
      </p:pic>
      <p:pic>
        <p:nvPicPr>
          <p:cNvPr id="6" name="Рисунок 5" descr="bryuki_v_kletku_2013_5_0.jpg"/>
          <p:cNvPicPr>
            <a:picLocks noChangeAspect="1"/>
          </p:cNvPicPr>
          <p:nvPr/>
        </p:nvPicPr>
        <p:blipFill>
          <a:blip r:embed="rId6" cstate="print"/>
          <a:stretch>
            <a:fillRect/>
          </a:stretch>
        </p:blipFill>
        <p:spPr>
          <a:xfrm>
            <a:off x="5436096" y="2276872"/>
            <a:ext cx="1368152" cy="1893539"/>
          </a:xfrm>
          <a:prstGeom prst="rect">
            <a:avLst/>
          </a:prstGeom>
        </p:spPr>
      </p:pic>
      <p:sp>
        <p:nvSpPr>
          <p:cNvPr id="7" name="Прямоугольник 6"/>
          <p:cNvSpPr/>
          <p:nvPr/>
        </p:nvSpPr>
        <p:spPr>
          <a:xfrm>
            <a:off x="3215871" y="332656"/>
            <a:ext cx="561371" cy="923330"/>
          </a:xfrm>
          <a:prstGeom prst="rect">
            <a:avLst/>
          </a:prstGeom>
          <a:noFill/>
        </p:spPr>
        <p:txBody>
          <a:bodyPr wrap="none" lIns="91440" tIns="45720" rIns="91440" bIns="45720">
            <a:spAutoFit/>
          </a:bodyPr>
          <a:lstStyle/>
          <a:p>
            <a:pPr algn="ctr"/>
            <a:r>
              <a:rPr lang="en-US" sz="5400" b="0" cap="none" spc="0" dirty="0" smtClean="0">
                <a:ln w="18415" cmpd="sng">
                  <a:noFill/>
                  <a:prstDash val="solid"/>
                </a:ln>
                <a:effectLst>
                  <a:outerShdw blurRad="63500" dir="3600000" algn="tl" rotWithShape="0">
                    <a:srgbClr val="000000">
                      <a:alpha val="70000"/>
                    </a:srgbClr>
                  </a:outerShdw>
                </a:effectLst>
              </a:rPr>
              <a:t>B</a:t>
            </a:r>
            <a:endParaRPr lang="ru-RU" sz="5400" b="0" cap="none" spc="0" dirty="0">
              <a:ln w="18415" cmpd="sng">
                <a:noFill/>
                <a:prstDash val="solid"/>
              </a:ln>
              <a:effectLst>
                <a:outerShdw blurRad="63500" dir="3600000" algn="tl" rotWithShape="0">
                  <a:srgbClr val="000000">
                    <a:alpha val="70000"/>
                  </a:srgbClr>
                </a:outerShdw>
              </a:effectLst>
            </a:endParaRPr>
          </a:p>
        </p:txBody>
      </p:sp>
      <p:sp>
        <p:nvSpPr>
          <p:cNvPr id="8" name="Прямоугольник 7"/>
          <p:cNvSpPr/>
          <p:nvPr/>
        </p:nvSpPr>
        <p:spPr>
          <a:xfrm>
            <a:off x="0" y="404664"/>
            <a:ext cx="585417" cy="923330"/>
          </a:xfrm>
          <a:prstGeom prst="rect">
            <a:avLst/>
          </a:prstGeom>
        </p:spPr>
        <p:txBody>
          <a:bodyPr wrap="none">
            <a:spAutoFit/>
          </a:bodyPr>
          <a:lstStyle/>
          <a:p>
            <a:pPr lvl="0" algn="ctr"/>
            <a:r>
              <a:rPr lang="en-US" sz="5400" dirty="0">
                <a:ln w="18415" cmpd="sng">
                  <a:noFill/>
                  <a:prstDash val="solid"/>
                </a:ln>
                <a:solidFill>
                  <a:prstClr val="black"/>
                </a:solidFill>
                <a:effectLst>
                  <a:outerShdw blurRad="63500" dir="3600000" algn="tl" rotWithShape="0">
                    <a:srgbClr val="000000">
                      <a:alpha val="70000"/>
                    </a:srgbClr>
                  </a:outerShdw>
                </a:effectLst>
              </a:rPr>
              <a:t>A</a:t>
            </a:r>
            <a:endParaRPr lang="ru-RU" sz="5400" dirty="0">
              <a:ln w="18415" cmpd="sng">
                <a:noFill/>
                <a:prstDash val="solid"/>
              </a:ln>
              <a:solidFill>
                <a:prstClr val="black"/>
              </a:solidFill>
              <a:effectLst>
                <a:outerShdw blurRad="63500" dir="3600000" algn="tl" rotWithShape="0">
                  <a:srgbClr val="000000">
                    <a:alpha val="70000"/>
                  </a:srgbClr>
                </a:outerShdw>
              </a:effectLst>
            </a:endParaRPr>
          </a:p>
        </p:txBody>
      </p:sp>
      <p:sp>
        <p:nvSpPr>
          <p:cNvPr id="9" name="Прямоугольник 8"/>
          <p:cNvSpPr/>
          <p:nvPr/>
        </p:nvSpPr>
        <p:spPr>
          <a:xfrm>
            <a:off x="6100198" y="404664"/>
            <a:ext cx="553357" cy="923330"/>
          </a:xfrm>
          <a:prstGeom prst="rect">
            <a:avLst/>
          </a:prstGeom>
        </p:spPr>
        <p:txBody>
          <a:bodyPr wrap="none">
            <a:spAutoFit/>
          </a:bodyPr>
          <a:lstStyle/>
          <a:p>
            <a:pPr lvl="0" algn="ctr"/>
            <a:r>
              <a:rPr lang="en-US" sz="5400" dirty="0" smtClean="0">
                <a:ln w="18415" cmpd="sng">
                  <a:noFill/>
                  <a:prstDash val="solid"/>
                </a:ln>
                <a:solidFill>
                  <a:prstClr val="black"/>
                </a:solidFill>
                <a:effectLst>
                  <a:outerShdw blurRad="63500" dir="3600000" algn="tl" rotWithShape="0">
                    <a:srgbClr val="000000">
                      <a:alpha val="70000"/>
                    </a:srgbClr>
                  </a:outerShdw>
                </a:effectLst>
              </a:rPr>
              <a:t>C</a:t>
            </a:r>
            <a:endParaRPr lang="ru-RU" sz="5400" dirty="0">
              <a:ln w="18415" cmpd="sng">
                <a:noFill/>
                <a:prstDash val="solid"/>
              </a:ln>
              <a:solidFill>
                <a:prstClr val="black"/>
              </a:solidFill>
              <a:effectLst>
                <a:outerShdw blurRad="63500" dir="3600000" algn="tl" rotWithShape="0">
                  <a:srgbClr val="000000">
                    <a:alpha val="70000"/>
                  </a:srgbClr>
                </a:outerShdw>
              </a:effectLst>
            </a:endParaRPr>
          </a:p>
        </p:txBody>
      </p:sp>
      <p:sp>
        <p:nvSpPr>
          <p:cNvPr id="10" name="Прямоугольник 9"/>
          <p:cNvSpPr/>
          <p:nvPr/>
        </p:nvSpPr>
        <p:spPr>
          <a:xfrm>
            <a:off x="1763688" y="2780928"/>
            <a:ext cx="611065" cy="923330"/>
          </a:xfrm>
          <a:prstGeom prst="rect">
            <a:avLst/>
          </a:prstGeom>
        </p:spPr>
        <p:txBody>
          <a:bodyPr wrap="none">
            <a:spAutoFit/>
          </a:bodyPr>
          <a:lstStyle/>
          <a:p>
            <a:pPr algn="ctr"/>
            <a:r>
              <a:rPr lang="en-US" sz="5400" b="0" cap="none" spc="0" dirty="0" smtClean="0">
                <a:ln w="18415" cmpd="sng">
                  <a:noFill/>
                  <a:prstDash val="solid"/>
                </a:ln>
                <a:effectLst>
                  <a:outerShdw blurRad="63500" dir="3600000" algn="tl" rotWithShape="0">
                    <a:srgbClr val="000000">
                      <a:alpha val="70000"/>
                    </a:srgbClr>
                  </a:outerShdw>
                </a:effectLst>
              </a:rPr>
              <a:t>D</a:t>
            </a:r>
            <a:endParaRPr lang="ru-RU" sz="5400" b="0" cap="none" spc="0" dirty="0">
              <a:ln w="18415" cmpd="sng">
                <a:noFill/>
                <a:prstDash val="solid"/>
              </a:ln>
              <a:effectLst>
                <a:outerShdw blurRad="63500" dir="3600000" algn="tl" rotWithShape="0">
                  <a:srgbClr val="000000">
                    <a:alpha val="70000"/>
                  </a:srgbClr>
                </a:outerShdw>
              </a:effectLst>
            </a:endParaRPr>
          </a:p>
        </p:txBody>
      </p:sp>
      <p:sp>
        <p:nvSpPr>
          <p:cNvPr id="11" name="Прямоугольник 10"/>
          <p:cNvSpPr/>
          <p:nvPr/>
        </p:nvSpPr>
        <p:spPr>
          <a:xfrm>
            <a:off x="4860032" y="2780928"/>
            <a:ext cx="522900" cy="923330"/>
          </a:xfrm>
          <a:prstGeom prst="rect">
            <a:avLst/>
          </a:prstGeom>
        </p:spPr>
        <p:txBody>
          <a:bodyPr wrap="none">
            <a:spAutoFit/>
          </a:bodyPr>
          <a:lstStyle/>
          <a:p>
            <a:pPr algn="ctr"/>
            <a:r>
              <a:rPr lang="en-US" sz="5400" dirty="0">
                <a:ln w="18415" cmpd="sng">
                  <a:noFill/>
                  <a:prstDash val="solid"/>
                </a:ln>
                <a:effectLst>
                  <a:outerShdw blurRad="63500" dir="3600000" algn="tl" rotWithShape="0">
                    <a:srgbClr val="000000">
                      <a:alpha val="70000"/>
                    </a:srgbClr>
                  </a:outerShdw>
                </a:effectLst>
              </a:rPr>
              <a:t>E</a:t>
            </a:r>
            <a:endParaRPr lang="ru-RU" sz="5400" b="0" cap="none" spc="0" dirty="0">
              <a:ln w="18415" cmpd="sng">
                <a:noFill/>
                <a:prstDash val="solid"/>
              </a:ln>
              <a:effectLst>
                <a:outerShdw blurRad="63500" dir="3600000" algn="tl" rotWithShape="0">
                  <a:srgbClr val="000000">
                    <a:alpha val="70000"/>
                  </a:srgbClr>
                </a:outerShdw>
              </a:effectLst>
            </a:endParaRPr>
          </a:p>
        </p:txBody>
      </p:sp>
      <p:sp>
        <p:nvSpPr>
          <p:cNvPr id="12" name="Прямоугольник 11"/>
          <p:cNvSpPr/>
          <p:nvPr/>
        </p:nvSpPr>
        <p:spPr>
          <a:xfrm>
            <a:off x="107504" y="4221088"/>
            <a:ext cx="8856984" cy="3262432"/>
          </a:xfrm>
          <a:prstGeom prst="rect">
            <a:avLst/>
          </a:prstGeom>
          <a:noFill/>
        </p:spPr>
        <p:txBody>
          <a:bodyPr wrap="square" lIns="91440" tIns="45720" rIns="91440" bIns="45720">
            <a:spAutoFit/>
          </a:bodyPr>
          <a:lstStyle/>
          <a:p>
            <a:r>
              <a:rPr lang="en-US" sz="2800" b="0" cap="none" spc="0" dirty="0" smtClean="0">
                <a:ln w="18415" cmpd="sng">
                  <a:noFill/>
                  <a:prstDash val="solid"/>
                </a:ln>
                <a:solidFill>
                  <a:schemeClr val="accent1">
                    <a:lumMod val="75000"/>
                  </a:schemeClr>
                </a:solidFill>
                <a:effectLst>
                  <a:outerShdw blurRad="63500" dir="3600000" algn="tl" rotWithShape="0">
                    <a:srgbClr val="000000">
                      <a:alpha val="70000"/>
                    </a:srgbClr>
                  </a:outerShdw>
                </a:effectLst>
              </a:rPr>
              <a:t>What do you think of these people’s clothes?  Make sentences using the phrases:</a:t>
            </a:r>
          </a:p>
          <a:p>
            <a:r>
              <a:rPr lang="en-US" sz="2400" dirty="0" smtClean="0">
                <a:ln w="18415" cmpd="sng">
                  <a:solidFill>
                    <a:sysClr val="windowText" lastClr="000000"/>
                  </a:solidFill>
                  <a:prstDash val="solid"/>
                </a:ln>
                <a:effectLst>
                  <a:outerShdw blurRad="63500" dir="3600000" algn="tl" rotWithShape="0">
                    <a:srgbClr val="000000">
                      <a:alpha val="70000"/>
                    </a:srgbClr>
                  </a:outerShdw>
                </a:effectLst>
              </a:rPr>
              <a:t>looks(very)smart/classy/modern/trendy/casual/comfortable/</a:t>
            </a:r>
          </a:p>
          <a:p>
            <a:r>
              <a:rPr lang="en-US" sz="2400" dirty="0" smtClean="0">
                <a:ln w="18415" cmpd="sng">
                  <a:solidFill>
                    <a:sysClr val="windowText" lastClr="000000"/>
                  </a:solidFill>
                  <a:prstDash val="solid"/>
                </a:ln>
                <a:effectLst>
                  <a:outerShdw blurRad="63500" dir="3600000" algn="tl" rotWithShape="0">
                    <a:srgbClr val="000000">
                      <a:alpha val="70000"/>
                    </a:srgbClr>
                  </a:outerShdw>
                </a:effectLst>
              </a:rPr>
              <a:t>old- fashioned</a:t>
            </a:r>
          </a:p>
          <a:p>
            <a:r>
              <a:rPr lang="en-US" sz="2400" b="0" cap="none" spc="0" dirty="0" smtClean="0">
                <a:ln w="18415" cmpd="sng">
                  <a:solidFill>
                    <a:sysClr val="windowText" lastClr="000000"/>
                  </a:solidFill>
                  <a:prstDash val="solid"/>
                </a:ln>
                <a:effectLst>
                  <a:outerShdw blurRad="63500" dir="3600000" algn="tl" rotWithShape="0">
                    <a:srgbClr val="000000">
                      <a:alpha val="70000"/>
                    </a:srgbClr>
                  </a:outerShdw>
                </a:effectLst>
              </a:rPr>
              <a:t>Ex. The man in picture A looks funny. He is wearing a floral shirt and loose-fitting shorts.</a:t>
            </a:r>
          </a:p>
          <a:p>
            <a:pPr algn="ct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0"/>
            <a:ext cx="4858702"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Read the words:</a:t>
            </a:r>
            <a:endParaRPr lang="ru-RU"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Прямоугольник 2"/>
          <p:cNvSpPr/>
          <p:nvPr/>
        </p:nvSpPr>
        <p:spPr>
          <a:xfrm>
            <a:off x="611560" y="836712"/>
            <a:ext cx="744114" cy="830997"/>
          </a:xfrm>
          <a:prstGeom prst="rect">
            <a:avLst/>
          </a:prstGeom>
          <a:noFill/>
        </p:spPr>
        <p:txBody>
          <a:bodyPr wrap="none" lIns="91440" tIns="45720" rIns="91440" bIns="45720">
            <a:spAutoFit/>
          </a:bodyPr>
          <a:lstStyle/>
          <a:p>
            <a:pPr algn="ct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fit</a:t>
            </a:r>
            <a:endParaRPr lang="ru-RU"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Прямоугольник 3"/>
          <p:cNvSpPr/>
          <p:nvPr/>
        </p:nvSpPr>
        <p:spPr>
          <a:xfrm>
            <a:off x="323528" y="2492896"/>
            <a:ext cx="1777025" cy="830997"/>
          </a:xfrm>
          <a:prstGeom prst="rect">
            <a:avLst/>
          </a:prstGeom>
          <a:noFill/>
        </p:spPr>
        <p:txBody>
          <a:bodyPr wrap="none" lIns="91440" tIns="45720" rIns="91440" bIns="45720">
            <a:spAutoFit/>
          </a:bodyPr>
          <a:lstStyle/>
          <a:p>
            <a:pPr algn="ctr"/>
            <a:r>
              <a:rPr lang="en-US" sz="4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match</a:t>
            </a:r>
            <a:endParaRPr lang="ru-RU"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5" name="Прямоугольник 4"/>
          <p:cNvSpPr/>
          <p:nvPr/>
        </p:nvSpPr>
        <p:spPr>
          <a:xfrm>
            <a:off x="395536" y="1556792"/>
            <a:ext cx="1124026" cy="830997"/>
          </a:xfrm>
          <a:prstGeom prst="rect">
            <a:avLst/>
          </a:prstGeom>
          <a:noFill/>
        </p:spPr>
        <p:txBody>
          <a:bodyPr wrap="none" lIns="91440" tIns="45720" rIns="91440" bIns="45720">
            <a:spAutoFit/>
          </a:bodyPr>
          <a:lstStyle/>
          <a:p>
            <a:pPr algn="ctr"/>
            <a:r>
              <a:rPr lang="en-US" sz="4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suit</a:t>
            </a:r>
            <a:endParaRPr lang="ru-RU"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6" name="Прямоугольник 5"/>
          <p:cNvSpPr/>
          <p:nvPr/>
        </p:nvSpPr>
        <p:spPr>
          <a:xfrm>
            <a:off x="395536" y="3573016"/>
            <a:ext cx="1471878" cy="830997"/>
          </a:xfrm>
          <a:prstGeom prst="rect">
            <a:avLst/>
          </a:prstGeom>
          <a:noFill/>
        </p:spPr>
        <p:txBody>
          <a:bodyPr wrap="none" lIns="91440" tIns="45720" rIns="91440" bIns="45720">
            <a:spAutoFit/>
          </a:bodyPr>
          <a:lstStyle/>
          <a:p>
            <a:pPr algn="ct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wear</a:t>
            </a:r>
            <a:endParaRPr lang="ru-RU"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7" name="Прямоугольник 6"/>
          <p:cNvSpPr/>
          <p:nvPr/>
        </p:nvSpPr>
        <p:spPr>
          <a:xfrm>
            <a:off x="251520" y="4437112"/>
            <a:ext cx="1711815" cy="830997"/>
          </a:xfrm>
          <a:prstGeom prst="rect">
            <a:avLst/>
          </a:prstGeom>
          <a:noFill/>
        </p:spPr>
        <p:txBody>
          <a:bodyPr wrap="none" lIns="91440" tIns="45720" rIns="91440" bIns="45720">
            <a:spAutoFit/>
          </a:bodyPr>
          <a:lstStyle/>
          <a:p>
            <a:pPr algn="ct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try on</a:t>
            </a:r>
            <a:endParaRPr lang="ru-RU"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8" name="Прямоугольник 7"/>
          <p:cNvSpPr/>
          <p:nvPr/>
        </p:nvSpPr>
        <p:spPr>
          <a:xfrm>
            <a:off x="899592" y="5661248"/>
            <a:ext cx="800604" cy="830997"/>
          </a:xfrm>
          <a:prstGeom prst="rect">
            <a:avLst/>
          </a:prstGeom>
          <a:noFill/>
        </p:spPr>
        <p:txBody>
          <a:bodyPr wrap="none" lIns="91440" tIns="45720" rIns="91440" bIns="45720">
            <a:spAutoFit/>
          </a:bodyPr>
          <a:lstStyle/>
          <a:p>
            <a:pPr algn="ct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go</a:t>
            </a:r>
            <a:endParaRPr lang="ru-RU" sz="4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0" name="Прямоугольник 9"/>
          <p:cNvSpPr/>
          <p:nvPr/>
        </p:nvSpPr>
        <p:spPr>
          <a:xfrm>
            <a:off x="1907704" y="1484784"/>
            <a:ext cx="6408712" cy="1200329"/>
          </a:xfrm>
          <a:prstGeom prst="rect">
            <a:avLst/>
          </a:prstGeom>
          <a:noFill/>
        </p:spPr>
        <p:txBody>
          <a:bodyPr wrap="square" lIns="91440" tIns="45720" rIns="91440" bIns="45720">
            <a:spAutoFit/>
          </a:bodyPr>
          <a:lstStyle/>
          <a:p>
            <a:r>
              <a:rPr lang="en-US" sz="3600" i="1" dirty="0" smtClean="0"/>
              <a:t>to make you</a:t>
            </a:r>
            <a:r>
              <a:rPr lang="en-US" sz="3600" dirty="0" smtClean="0"/>
              <a:t> </a:t>
            </a:r>
            <a:r>
              <a:rPr lang="en-US" sz="3600" i="1" dirty="0" smtClean="0"/>
              <a:t>look attractive</a:t>
            </a:r>
            <a:endParaRPr lang="ru-RU" sz="3600" dirty="0" smtClean="0"/>
          </a:p>
          <a:p>
            <a:pPr algn="ctr"/>
            <a:endParaRPr lang="ru-RU" sz="3600" b="1" cap="none"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11" name="Прямоугольник 10"/>
          <p:cNvSpPr/>
          <p:nvPr/>
        </p:nvSpPr>
        <p:spPr>
          <a:xfrm>
            <a:off x="2267744" y="2420888"/>
            <a:ext cx="6162134" cy="1200329"/>
          </a:xfrm>
          <a:prstGeom prst="rect">
            <a:avLst/>
          </a:prstGeom>
          <a:noFill/>
        </p:spPr>
        <p:txBody>
          <a:bodyPr wrap="square" lIns="91440" tIns="45720" rIns="91440" bIns="45720">
            <a:spAutoFit/>
          </a:bodyPr>
          <a:lstStyle/>
          <a:p>
            <a:r>
              <a:rPr lang="en-US" sz="3600" i="1" dirty="0" smtClean="0"/>
              <a:t>to go with  – to combine well</a:t>
            </a:r>
            <a:endParaRPr lang="ru-RU" sz="3600" dirty="0" smtClean="0"/>
          </a:p>
          <a:p>
            <a:pPr algn="ctr"/>
            <a:endParaRPr lang="ru-RU" sz="3600" b="1" cap="none"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12" name="Прямоугольник 11"/>
          <p:cNvSpPr/>
          <p:nvPr/>
        </p:nvSpPr>
        <p:spPr>
          <a:xfrm>
            <a:off x="2051720" y="3212976"/>
            <a:ext cx="6696744" cy="1200329"/>
          </a:xfrm>
          <a:prstGeom prst="rect">
            <a:avLst/>
          </a:prstGeom>
          <a:noFill/>
        </p:spPr>
        <p:txBody>
          <a:bodyPr wrap="square" lIns="91440" tIns="45720" rIns="91440" bIns="45720">
            <a:spAutoFit/>
          </a:bodyPr>
          <a:lstStyle/>
          <a:p>
            <a:r>
              <a:rPr lang="en-US" sz="3600" i="1" dirty="0" smtClean="0"/>
              <a:t>to have </a:t>
            </a:r>
            <a:r>
              <a:rPr lang="en-US" sz="3600" i="1" dirty="0" err="1" smtClean="0"/>
              <a:t>sth</a:t>
            </a:r>
            <a:r>
              <a:rPr lang="en-US" sz="3600" i="1" dirty="0" smtClean="0"/>
              <a:t> on your  body</a:t>
            </a:r>
            <a:endParaRPr lang="ru-RU" sz="3600" dirty="0" smtClean="0"/>
          </a:p>
          <a:p>
            <a:r>
              <a:rPr lang="en-US" sz="3600" i="1" dirty="0" smtClean="0"/>
              <a:t>body  as a piece of clothing</a:t>
            </a:r>
            <a:endParaRPr lang="ru-RU" sz="3600" dirty="0"/>
          </a:p>
        </p:txBody>
      </p:sp>
      <p:sp>
        <p:nvSpPr>
          <p:cNvPr id="13" name="Прямоугольник 12"/>
          <p:cNvSpPr/>
          <p:nvPr/>
        </p:nvSpPr>
        <p:spPr>
          <a:xfrm>
            <a:off x="2195736" y="4365104"/>
            <a:ext cx="6624736" cy="1200329"/>
          </a:xfrm>
          <a:prstGeom prst="rect">
            <a:avLst/>
          </a:prstGeom>
          <a:noFill/>
        </p:spPr>
        <p:txBody>
          <a:bodyPr wrap="square" lIns="91440" tIns="45720" rIns="91440" bIns="45720">
            <a:spAutoFit/>
          </a:bodyPr>
          <a:lstStyle/>
          <a:p>
            <a:r>
              <a:rPr lang="en-US" sz="3600" i="1" dirty="0" smtClean="0"/>
              <a:t>to put a piece of clothing to see if it fits and how it looks</a:t>
            </a:r>
            <a:endParaRPr lang="ru-RU" sz="3600" b="1" cap="none"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14" name="Прямоугольник 13"/>
          <p:cNvSpPr/>
          <p:nvPr/>
        </p:nvSpPr>
        <p:spPr>
          <a:xfrm>
            <a:off x="2411760" y="5517232"/>
            <a:ext cx="4322978" cy="1200329"/>
          </a:xfrm>
          <a:prstGeom prst="rect">
            <a:avLst/>
          </a:prstGeom>
          <a:noFill/>
        </p:spPr>
        <p:txBody>
          <a:bodyPr wrap="none" lIns="91440" tIns="45720" rIns="91440" bIns="45720">
            <a:spAutoFit/>
          </a:bodyPr>
          <a:lstStyle/>
          <a:p>
            <a:pPr algn="ctr"/>
            <a:r>
              <a:rPr lang="ru-RU" sz="3600" b="1" cap="none"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соответствовать по </a:t>
            </a:r>
          </a:p>
          <a:p>
            <a:pPr algn="ctr"/>
            <a:r>
              <a:rPr lang="ru-RU" sz="3600" b="1" cap="none"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(стилю, цвету, вкусу)</a:t>
            </a:r>
            <a:endParaRPr lang="ru-RU" sz="3600" b="1" cap="none"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16" name="Прямоугольник 15"/>
          <p:cNvSpPr/>
          <p:nvPr/>
        </p:nvSpPr>
        <p:spPr>
          <a:xfrm>
            <a:off x="1979712" y="692696"/>
            <a:ext cx="6912768" cy="1415772"/>
          </a:xfrm>
          <a:prstGeom prst="rect">
            <a:avLst/>
          </a:prstGeom>
          <a:noFill/>
        </p:spPr>
        <p:txBody>
          <a:bodyPr wrap="square" lIns="91440" tIns="45720" rIns="91440" bIns="45720">
            <a:spAutoFit/>
          </a:bodyPr>
          <a:lstStyle/>
          <a:p>
            <a:r>
              <a:rPr lang="en-US" sz="3200" i="1" dirty="0" smtClean="0"/>
              <a:t>to be the right shape</a:t>
            </a:r>
            <a:r>
              <a:rPr lang="en-US" sz="3200" dirty="0" smtClean="0"/>
              <a:t> </a:t>
            </a:r>
            <a:r>
              <a:rPr lang="en-US" sz="3200" i="1" dirty="0" smtClean="0"/>
              <a:t>or size for </a:t>
            </a:r>
            <a:r>
              <a:rPr lang="en-US" sz="3200" i="1" dirty="0" err="1" smtClean="0"/>
              <a:t>sth</a:t>
            </a:r>
            <a:r>
              <a:rPr lang="en-US" sz="3200" i="1" dirty="0" smtClean="0"/>
              <a:t>/</a:t>
            </a:r>
            <a:r>
              <a:rPr lang="en-US" sz="3200" i="1" dirty="0" err="1" smtClean="0"/>
              <a:t>sb</a:t>
            </a:r>
            <a:endParaRPr lang="ru-RU" sz="3200" dirty="0" smtClean="0"/>
          </a:p>
          <a:p>
            <a:pPr algn="ctr"/>
            <a:endParaRPr lang="ru-RU"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8640"/>
            <a:ext cx="8568952" cy="6192688"/>
          </a:xfrm>
        </p:spPr>
        <p:txBody>
          <a:bodyPr>
            <a:noAutofit/>
          </a:bodyPr>
          <a:lstStyle/>
          <a:p>
            <a:pPr algn="l"/>
            <a:r>
              <a:rPr lang="en-US" sz="3600" dirty="0" smtClean="0"/>
              <a:t>Use the correct form of each word to fill in the blanks: </a:t>
            </a:r>
            <a:r>
              <a:rPr lang="en-US" sz="3600" dirty="0" smtClean="0">
                <a:solidFill>
                  <a:srgbClr val="FF0000"/>
                </a:solidFill>
              </a:rPr>
              <a:t>fit</a:t>
            </a:r>
            <a:r>
              <a:rPr lang="en-US" sz="3600" dirty="0" smtClean="0"/>
              <a:t>, </a:t>
            </a:r>
            <a:r>
              <a:rPr lang="en-US" sz="3600" dirty="0" smtClean="0">
                <a:solidFill>
                  <a:srgbClr val="FF0000"/>
                </a:solidFill>
              </a:rPr>
              <a:t>match</a:t>
            </a:r>
            <a:r>
              <a:rPr lang="en-US" sz="3600" dirty="0" smtClean="0"/>
              <a:t>, </a:t>
            </a:r>
            <a:r>
              <a:rPr lang="en-US" sz="3600" dirty="0" smtClean="0">
                <a:solidFill>
                  <a:srgbClr val="FF0000"/>
                </a:solidFill>
              </a:rPr>
              <a:t>suit</a:t>
            </a:r>
            <a:r>
              <a:rPr lang="en-US" sz="3600" dirty="0" smtClean="0"/>
              <a:t>, </a:t>
            </a:r>
            <a:r>
              <a:rPr lang="en-US" sz="3600" dirty="0" smtClean="0">
                <a:solidFill>
                  <a:srgbClr val="FF0000"/>
                </a:solidFill>
              </a:rPr>
              <a:t>wear</a:t>
            </a:r>
            <a:r>
              <a:rPr lang="en-US" sz="3600" dirty="0" smtClean="0"/>
              <a:t>, </a:t>
            </a:r>
            <a:r>
              <a:rPr lang="en-US" sz="3600" dirty="0" smtClean="0">
                <a:solidFill>
                  <a:srgbClr val="FF0000"/>
                </a:solidFill>
              </a:rPr>
              <a:t>try</a:t>
            </a:r>
            <a:r>
              <a:rPr lang="en-US" sz="3600" dirty="0" smtClean="0"/>
              <a:t>, </a:t>
            </a:r>
            <a:r>
              <a:rPr lang="en-US" sz="3600" dirty="0" smtClean="0">
                <a:solidFill>
                  <a:srgbClr val="FF0000"/>
                </a:solidFill>
              </a:rPr>
              <a:t>go</a:t>
            </a:r>
            <a:br>
              <a:rPr lang="en-US" sz="3600" dirty="0" smtClean="0">
                <a:solidFill>
                  <a:srgbClr val="FF0000"/>
                </a:solidFill>
              </a:rPr>
            </a:br>
            <a:r>
              <a:rPr lang="en-US" sz="2800" dirty="0" smtClean="0"/>
              <a:t>1. A: How about those trousers? They……… you  perfectly.</a:t>
            </a:r>
            <a:br>
              <a:rPr lang="en-US" sz="2800" dirty="0" smtClean="0"/>
            </a:br>
            <a:r>
              <a:rPr lang="en-US" sz="2800" dirty="0" smtClean="0"/>
              <a:t>    B: Yes, but they’re too casual for the occasion.</a:t>
            </a:r>
            <a:br>
              <a:rPr lang="en-US" sz="2800" dirty="0" smtClean="0"/>
            </a:br>
            <a:r>
              <a:rPr lang="en-US" sz="2800" dirty="0" smtClean="0"/>
              <a:t/>
            </a:r>
            <a:br>
              <a:rPr lang="en-US" sz="2800" dirty="0" smtClean="0"/>
            </a:br>
            <a:r>
              <a:rPr lang="en-US" sz="2800" dirty="0" smtClean="0"/>
              <a:t>2. A: What about the red shirt? It……….. your trousers.</a:t>
            </a:r>
            <a:br>
              <a:rPr lang="en-US" sz="2800" dirty="0" smtClean="0"/>
            </a:br>
            <a:r>
              <a:rPr lang="en-US" sz="2800" dirty="0" smtClean="0"/>
              <a:t>    B: You’re right! I haven’t……… it for ages.</a:t>
            </a:r>
            <a:br>
              <a:rPr lang="en-US" sz="2800" dirty="0" smtClean="0"/>
            </a:br>
            <a:r>
              <a:rPr lang="en-US" sz="2800" dirty="0" smtClean="0"/>
              <a:t/>
            </a:r>
            <a:br>
              <a:rPr lang="en-US" sz="2800" dirty="0" smtClean="0"/>
            </a:br>
            <a:r>
              <a:rPr lang="en-US" sz="2800" dirty="0" smtClean="0"/>
              <a:t>3. A: This dress is great. Why don’t you ……. it on?</a:t>
            </a:r>
            <a:br>
              <a:rPr lang="en-US" sz="2800" dirty="0" smtClean="0"/>
            </a:br>
            <a:r>
              <a:rPr lang="en-US" sz="2800" dirty="0" smtClean="0"/>
              <a:t>    B: The </a:t>
            </a:r>
            <a:r>
              <a:rPr lang="en-US" sz="2800" dirty="0" err="1" smtClean="0"/>
              <a:t>colour</a:t>
            </a:r>
            <a:r>
              <a:rPr lang="en-US" sz="2800" dirty="0" smtClean="0"/>
              <a:t> doesn’t ……… me.</a:t>
            </a:r>
            <a:br>
              <a:rPr lang="en-US" sz="2800" dirty="0" smtClean="0"/>
            </a:br>
            <a:r>
              <a:rPr lang="en-US" sz="2800" dirty="0" smtClean="0"/>
              <a:t/>
            </a:r>
            <a:br>
              <a:rPr lang="en-US" sz="2800" dirty="0" smtClean="0"/>
            </a:br>
            <a:r>
              <a:rPr lang="en-US" sz="2800" dirty="0" smtClean="0"/>
              <a:t>4. A: What do you think of this shirt?</a:t>
            </a:r>
            <a:br>
              <a:rPr lang="en-US" sz="2800" dirty="0" smtClean="0"/>
            </a:br>
            <a:r>
              <a:rPr lang="en-US" sz="2800" dirty="0" smtClean="0"/>
              <a:t>     B: It doesn’t ……. with the trousers.</a:t>
            </a:r>
            <a:r>
              <a:rPr lang="en-US" sz="2800" dirty="0" smtClean="0">
                <a:solidFill>
                  <a:srgbClr val="FF0000"/>
                </a:solidFill>
              </a:rPr>
              <a:t/>
            </a:r>
            <a:br>
              <a:rPr lang="en-US" sz="2800" dirty="0" smtClean="0">
                <a:solidFill>
                  <a:srgbClr val="FF0000"/>
                </a:solidFill>
              </a:rPr>
            </a:br>
            <a:endParaRPr lang="ru-RU" sz="2800" dirty="0">
              <a:solidFill>
                <a:srgbClr val="FF0000"/>
              </a:solidFill>
            </a:endParaRPr>
          </a:p>
        </p:txBody>
      </p:sp>
      <p:pic>
        <p:nvPicPr>
          <p:cNvPr id="3" name="02 - Unit 4b. Ex. 3, p. 60.mp3">
            <a:hlinkClick r:id="" action="ppaction://media"/>
          </p:cNvPr>
          <p:cNvPicPr>
            <a:picLocks noRot="1" noChangeAspect="1"/>
          </p:cNvPicPr>
          <p:nvPr>
            <a:audioFile r:link="rId1"/>
          </p:nvPr>
        </p:nvPicPr>
        <p:blipFill>
          <a:blip r:embed="rId3" cstate="print"/>
          <a:stretch>
            <a:fillRect/>
          </a:stretch>
        </p:blipFill>
        <p:spPr>
          <a:xfrm>
            <a:off x="7524328" y="551723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6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229600" cy="5400600"/>
          </a:xfrm>
        </p:spPr>
        <p:txBody>
          <a:bodyPr>
            <a:normAutofit fontScale="90000"/>
          </a:bodyPr>
          <a:lstStyle/>
          <a:p>
            <a:pPr algn="l"/>
            <a:r>
              <a:rPr lang="en-US" dirty="0" smtClean="0"/>
              <a:t>Lisa is going to a party. What is she going to wear? Listen, read and say.</a:t>
            </a:r>
            <a:br>
              <a:rPr lang="en-US" dirty="0" smtClean="0"/>
            </a:br>
            <a:r>
              <a:rPr lang="en-US" dirty="0" smtClean="0"/>
              <a:t/>
            </a:r>
            <a:br>
              <a:rPr lang="en-US" dirty="0" smtClean="0"/>
            </a:br>
            <a:r>
              <a:rPr lang="en-US" dirty="0" smtClean="0"/>
              <a:t/>
            </a:r>
            <a:br>
              <a:rPr lang="en-US" dirty="0" smtClean="0"/>
            </a:br>
            <a:r>
              <a:rPr lang="en-US" dirty="0" smtClean="0"/>
              <a:t>Read the dialogue and answer the questions.</a:t>
            </a:r>
            <a:br>
              <a:rPr lang="en-US" dirty="0" smtClean="0"/>
            </a:br>
            <a:r>
              <a:rPr lang="en-US" sz="3100" dirty="0" smtClean="0"/>
              <a:t>1. Why is Lisa not ready yet?</a:t>
            </a:r>
            <a:br>
              <a:rPr lang="en-US" sz="3100" dirty="0" smtClean="0"/>
            </a:br>
            <a:r>
              <a:rPr lang="en-US" sz="3100" dirty="0" smtClean="0"/>
              <a:t>2. Why doesn’t Clive approve of her first choice of outfit?</a:t>
            </a:r>
            <a:br>
              <a:rPr lang="en-US" sz="3100" dirty="0" smtClean="0"/>
            </a:br>
            <a:r>
              <a:rPr lang="en-US" sz="3100" dirty="0" smtClean="0"/>
              <a:t>3. Why can’t Lisa wear her black trousers and velvet top?</a:t>
            </a:r>
            <a:br>
              <a:rPr lang="en-US" sz="3100" dirty="0" smtClean="0"/>
            </a:br>
            <a:r>
              <a:rPr lang="en-US" sz="3100" dirty="0" smtClean="0"/>
              <a:t>4.Why does Clive decide not to wear his jeans? </a:t>
            </a:r>
            <a:r>
              <a:rPr lang="en-US" dirty="0" smtClean="0"/>
              <a:t/>
            </a:r>
            <a:br>
              <a:rPr lang="en-US" dirty="0" smtClean="0"/>
            </a:br>
            <a:endParaRPr lang="ru-RU" dirty="0"/>
          </a:p>
        </p:txBody>
      </p:sp>
      <p:pic>
        <p:nvPicPr>
          <p:cNvPr id="3" name="03 - Ex. 5, p. 61.mp3">
            <a:hlinkClick r:id="" action="ppaction://media"/>
          </p:cNvPr>
          <p:cNvPicPr>
            <a:picLocks noRot="1" noChangeAspect="1"/>
          </p:cNvPicPr>
          <p:nvPr>
            <a:audioFile r:link="rId1"/>
          </p:nvPr>
        </p:nvPicPr>
        <p:blipFill>
          <a:blip r:embed="rId3" cstate="print"/>
          <a:stretch>
            <a:fillRect/>
          </a:stretch>
        </p:blipFill>
        <p:spPr>
          <a:xfrm>
            <a:off x="4716016" y="155679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499"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4536504"/>
          </a:xfrm>
        </p:spPr>
        <p:txBody>
          <a:bodyPr>
            <a:normAutofit fontScale="90000"/>
          </a:bodyPr>
          <a:lstStyle/>
          <a:p>
            <a:pPr algn="l"/>
            <a:r>
              <a:rPr lang="en-US" dirty="0" smtClean="0"/>
              <a:t>Use the language in the box and the dialogue ex.6 p.61. Act out  your dialogues.</a:t>
            </a:r>
            <a:br>
              <a:rPr lang="en-US" dirty="0" smtClean="0"/>
            </a:br>
            <a:r>
              <a:rPr lang="en-US" sz="3600" dirty="0" smtClean="0"/>
              <a:t>You are going to a party/theatre/</a:t>
            </a:r>
            <a:br>
              <a:rPr lang="en-US" sz="3600" dirty="0" smtClean="0"/>
            </a:br>
            <a:r>
              <a:rPr lang="en-US" sz="3600" dirty="0" smtClean="0"/>
              <a:t>school/rock concert/gym/cinema.</a:t>
            </a:r>
            <a:r>
              <a:rPr lang="ru-RU" sz="3600" dirty="0" smtClean="0"/>
              <a:t> </a:t>
            </a:r>
            <a:r>
              <a:rPr lang="en-US" sz="3600" dirty="0" smtClean="0"/>
              <a:t>You can’t decide what to wear. You ask your friend </a:t>
            </a:r>
            <a:r>
              <a:rPr lang="en-US" sz="3600" smtClean="0"/>
              <a:t>for help.</a:t>
            </a:r>
            <a:r>
              <a:rPr lang="en-US" sz="3600" dirty="0" smtClean="0"/>
              <a:t/>
            </a:r>
            <a:br>
              <a:rPr lang="en-US" sz="3600" dirty="0" smtClean="0"/>
            </a:br>
            <a:endParaRPr lang="ru-RU" sz="3600" dirty="0"/>
          </a:p>
        </p:txBody>
      </p:sp>
      <p:graphicFrame>
        <p:nvGraphicFramePr>
          <p:cNvPr id="4" name="Таблица 3"/>
          <p:cNvGraphicFramePr>
            <a:graphicFrameLocks noGrp="1"/>
          </p:cNvGraphicFramePr>
          <p:nvPr/>
        </p:nvGraphicFramePr>
        <p:xfrm>
          <a:off x="1259632" y="4005064"/>
          <a:ext cx="6096000" cy="22961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solidFill>
                            <a:schemeClr val="tx1"/>
                          </a:solidFill>
                        </a:rPr>
                        <a:t>Asking</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Expressing approval</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rowSpan="3">
                  <a:txBody>
                    <a:bodyPr/>
                    <a:lstStyle/>
                    <a:p>
                      <a:pPr>
                        <a:buFont typeface="Arial" pitchFamily="34" charset="0"/>
                        <a:buChar char="•"/>
                      </a:pPr>
                      <a:r>
                        <a:rPr lang="en-US" dirty="0" smtClean="0"/>
                        <a:t> Do you like this?</a:t>
                      </a:r>
                    </a:p>
                    <a:p>
                      <a:pPr>
                        <a:buFont typeface="Arial" pitchFamily="34" charset="0"/>
                        <a:buChar char="•"/>
                      </a:pPr>
                      <a:r>
                        <a:rPr lang="en-US" dirty="0" smtClean="0"/>
                        <a:t> How’s this?</a:t>
                      </a:r>
                    </a:p>
                    <a:p>
                      <a:pPr>
                        <a:buFont typeface="Arial" pitchFamily="34" charset="0"/>
                        <a:buChar char="•"/>
                      </a:pPr>
                      <a:r>
                        <a:rPr lang="en-US" dirty="0" smtClean="0"/>
                        <a:t> What do you think of……?</a:t>
                      </a:r>
                    </a:p>
                    <a:p>
                      <a:pPr>
                        <a:buFont typeface="Arial" pitchFamily="34" charset="0"/>
                        <a:buChar char="•"/>
                      </a:pPr>
                      <a:r>
                        <a:rPr lang="en-US" dirty="0" smtClean="0"/>
                        <a:t> How do I</a:t>
                      </a:r>
                      <a:r>
                        <a:rPr lang="en-US" baseline="0" dirty="0" smtClean="0"/>
                        <a:t> look in this…….?</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Font typeface="Arial" pitchFamily="34" charset="0"/>
                        <a:buChar char="•"/>
                      </a:pPr>
                      <a:r>
                        <a:rPr lang="en-US" dirty="0" smtClean="0"/>
                        <a:t> Excellent. It really…….</a:t>
                      </a:r>
                    </a:p>
                    <a:p>
                      <a:pPr>
                        <a:buFont typeface="Arial" pitchFamily="34" charset="0"/>
                        <a:buChar char="•"/>
                      </a:pPr>
                      <a:r>
                        <a:rPr lang="en-US" dirty="0" smtClean="0"/>
                        <a:t>It’s really nice. It really…. you.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Expressing disapproval</a:t>
                      </a:r>
                      <a:endParaRPr lang="ru-RU"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vMerge="1">
                  <a:txBody>
                    <a:bodyPr/>
                    <a:lstStyle/>
                    <a:p>
                      <a:endParaRPr lang="ru-RU" dirty="0"/>
                    </a:p>
                  </a:txBody>
                  <a:tcPr/>
                </a:tc>
                <a:tc>
                  <a:txBody>
                    <a:bodyPr/>
                    <a:lstStyle/>
                    <a:p>
                      <a:pPr>
                        <a:buFont typeface="Arial" pitchFamily="34" charset="0"/>
                        <a:buChar char="•"/>
                      </a:pPr>
                      <a:r>
                        <a:rPr lang="en-US" dirty="0" smtClean="0"/>
                        <a:t>I don’t think it ….you. It’s too…</a:t>
                      </a:r>
                    </a:p>
                    <a:p>
                      <a:pPr>
                        <a:buFont typeface="Arial" pitchFamily="34" charset="0"/>
                        <a:buChar char="•"/>
                      </a:pPr>
                      <a:r>
                        <a:rPr lang="en-US" dirty="0" smtClean="0"/>
                        <a:t> I don’t like it. It’s a bit too…..</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FF0000"/>
                </a:solidFill>
              </a:rPr>
              <a:t>Say a </a:t>
            </a:r>
            <a:r>
              <a:rPr lang="en-US" dirty="0">
                <a:solidFill>
                  <a:srgbClr val="FF0000"/>
                </a:solidFill>
              </a:rPr>
              <a:t>tongue </a:t>
            </a:r>
            <a:r>
              <a:rPr lang="en-US" dirty="0" smtClean="0">
                <a:solidFill>
                  <a:srgbClr val="FF0000"/>
                </a:solidFill>
              </a:rPr>
              <a:t>twister as fast as you can:</a:t>
            </a:r>
            <a:endParaRPr lang="ru-RU" dirty="0">
              <a:solidFill>
                <a:srgbClr val="FF0000"/>
              </a:solidFill>
            </a:endParaRPr>
          </a:p>
        </p:txBody>
      </p:sp>
      <p:sp>
        <p:nvSpPr>
          <p:cNvPr id="3" name="Прямоугольник 2"/>
          <p:cNvSpPr/>
          <p:nvPr/>
        </p:nvSpPr>
        <p:spPr>
          <a:xfrm>
            <a:off x="539552" y="1412776"/>
            <a:ext cx="7920880" cy="3970318"/>
          </a:xfrm>
          <a:prstGeom prst="rect">
            <a:avLst/>
          </a:prstGeom>
        </p:spPr>
        <p:txBody>
          <a:bodyPr wrap="square">
            <a:spAutoFit/>
          </a:bodyPr>
          <a:lstStyle/>
          <a:p>
            <a:r>
              <a:rPr lang="en-US" sz="2800" dirty="0" smtClean="0"/>
              <a:t>Casual </a:t>
            </a:r>
            <a:r>
              <a:rPr lang="ru-RU" sz="2800" dirty="0" smtClean="0"/>
              <a:t> </a:t>
            </a:r>
            <a:r>
              <a:rPr lang="en-US" sz="2800" dirty="0" smtClean="0"/>
              <a:t>clothes </a:t>
            </a:r>
            <a:r>
              <a:rPr lang="ru-RU" sz="2800" dirty="0" smtClean="0"/>
              <a:t> </a:t>
            </a:r>
            <a:r>
              <a:rPr lang="en-US" sz="2800" dirty="0" smtClean="0"/>
              <a:t>are </a:t>
            </a:r>
            <a:r>
              <a:rPr lang="ru-RU" sz="2800" dirty="0" smtClean="0"/>
              <a:t> </a:t>
            </a:r>
            <a:r>
              <a:rPr lang="en-US" sz="2800" dirty="0" smtClean="0"/>
              <a:t>provisional</a:t>
            </a:r>
            <a:r>
              <a:rPr lang="ru-RU" sz="2800" dirty="0" smtClean="0"/>
              <a:t>  </a:t>
            </a:r>
            <a:r>
              <a:rPr lang="en-US" sz="2800" dirty="0" smtClean="0"/>
              <a:t> for</a:t>
            </a:r>
            <a:r>
              <a:rPr lang="ru-RU" sz="2800" dirty="0" smtClean="0"/>
              <a:t> </a:t>
            </a:r>
            <a:r>
              <a:rPr lang="en-US" sz="2800" dirty="0" smtClean="0"/>
              <a:t> leisurely </a:t>
            </a:r>
            <a:r>
              <a:rPr lang="ru-RU" sz="2800" dirty="0" smtClean="0"/>
              <a:t>  </a:t>
            </a:r>
            <a:r>
              <a:rPr lang="en-US" sz="2800" dirty="0" smtClean="0"/>
              <a:t>trips across Asia.</a:t>
            </a:r>
          </a:p>
          <a:p>
            <a:endParaRPr lang="en-US" sz="2800" dirty="0"/>
          </a:p>
          <a:p>
            <a:endParaRPr lang="en-US" sz="2800" dirty="0" smtClean="0"/>
          </a:p>
          <a:p>
            <a:r>
              <a:rPr lang="en-US" sz="2800" dirty="0" smtClean="0">
                <a:solidFill>
                  <a:srgbClr val="FF0000"/>
                </a:solidFill>
              </a:rPr>
              <a:t>Answer the questions:</a:t>
            </a:r>
          </a:p>
          <a:p>
            <a:pPr marL="514350" indent="-514350">
              <a:buAutoNum type="arabicPeriod"/>
            </a:pPr>
            <a:r>
              <a:rPr lang="en-US" sz="2800" dirty="0" smtClean="0"/>
              <a:t>What clothes do you usually wear in cold day? At school? At home?</a:t>
            </a:r>
          </a:p>
          <a:p>
            <a:pPr marL="514350" indent="-514350">
              <a:buAutoNum type="arabicPeriod"/>
            </a:pPr>
            <a:r>
              <a:rPr lang="en-US" sz="2800" dirty="0" smtClean="0"/>
              <a:t>What clothes do you wear when you go somewhere special?</a:t>
            </a:r>
            <a:endParaRPr lang="ru-RU"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7772400" cy="1362075"/>
          </a:xfrm>
        </p:spPr>
        <p:txBody>
          <a:bodyPr/>
          <a:lstStyle/>
          <a:p>
            <a:r>
              <a:rPr lang="en-US" dirty="0" smtClean="0"/>
              <a:t>The TOPIC of our lesson is</a:t>
            </a:r>
            <a:endParaRPr lang="ru-RU" dirty="0"/>
          </a:p>
        </p:txBody>
      </p:sp>
      <p:sp>
        <p:nvSpPr>
          <p:cNvPr id="3" name="Текст 2"/>
          <p:cNvSpPr>
            <a:spLocks noGrp="1"/>
          </p:cNvSpPr>
          <p:nvPr>
            <p:ph type="body" idx="1"/>
          </p:nvPr>
        </p:nvSpPr>
        <p:spPr>
          <a:xfrm>
            <a:off x="539552" y="1340768"/>
            <a:ext cx="8424936" cy="1500187"/>
          </a:xfrm>
        </p:spPr>
        <p:txBody>
          <a:bodyPr>
            <a:noAutofit/>
          </a:bodyPr>
          <a:lstStyle/>
          <a:p>
            <a:r>
              <a:rPr lang="en-US" sz="6600" b="1" dirty="0" smtClean="0">
                <a:solidFill>
                  <a:srgbClr val="C00000"/>
                </a:solidFill>
              </a:rPr>
              <a:t>CLOTHES AND FASHION</a:t>
            </a:r>
            <a:endParaRPr lang="ru-RU" sz="6600" b="1" dirty="0">
              <a:solidFill>
                <a:srgbClr val="C00000"/>
              </a:solidFill>
            </a:endParaRPr>
          </a:p>
        </p:txBody>
      </p:sp>
      <p:pic>
        <p:nvPicPr>
          <p:cNvPr id="4" name="Рисунок 3" descr="12.jpg"/>
          <p:cNvPicPr>
            <a:picLocks noChangeAspect="1"/>
          </p:cNvPicPr>
          <p:nvPr/>
        </p:nvPicPr>
        <p:blipFill>
          <a:blip r:embed="rId2" cstate="print"/>
          <a:stretch>
            <a:fillRect/>
          </a:stretch>
        </p:blipFill>
        <p:spPr>
          <a:xfrm>
            <a:off x="2195736" y="3140968"/>
            <a:ext cx="4788024" cy="3373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80398.jpg"/>
          <p:cNvPicPr>
            <a:picLocks noChangeAspect="1"/>
          </p:cNvPicPr>
          <p:nvPr/>
        </p:nvPicPr>
        <p:blipFill>
          <a:blip r:embed="rId2" cstate="print"/>
          <a:stretch>
            <a:fillRect/>
          </a:stretch>
        </p:blipFill>
        <p:spPr>
          <a:xfrm>
            <a:off x="467544" y="908720"/>
            <a:ext cx="1440160" cy="1440160"/>
          </a:xfrm>
          <a:prstGeom prst="rect">
            <a:avLst/>
          </a:prstGeom>
        </p:spPr>
      </p:pic>
      <p:pic>
        <p:nvPicPr>
          <p:cNvPr id="3" name="Рисунок 2" descr="b703c44s-960.jpg"/>
          <p:cNvPicPr>
            <a:picLocks noChangeAspect="1"/>
          </p:cNvPicPr>
          <p:nvPr/>
        </p:nvPicPr>
        <p:blipFill>
          <a:blip r:embed="rId3" cstate="print"/>
          <a:stretch>
            <a:fillRect/>
          </a:stretch>
        </p:blipFill>
        <p:spPr>
          <a:xfrm>
            <a:off x="515548" y="2708920"/>
            <a:ext cx="1536171" cy="1152128"/>
          </a:xfrm>
          <a:prstGeom prst="rect">
            <a:avLst/>
          </a:prstGeom>
        </p:spPr>
      </p:pic>
      <p:pic>
        <p:nvPicPr>
          <p:cNvPr id="4" name="Рисунок 3" descr="5c164866533e00e7dcbad3ca03ac84d1.jpg"/>
          <p:cNvPicPr>
            <a:picLocks noChangeAspect="1"/>
          </p:cNvPicPr>
          <p:nvPr/>
        </p:nvPicPr>
        <p:blipFill>
          <a:blip r:embed="rId4" cstate="print"/>
          <a:stretch>
            <a:fillRect/>
          </a:stretch>
        </p:blipFill>
        <p:spPr>
          <a:xfrm>
            <a:off x="5076056" y="2780928"/>
            <a:ext cx="1296144" cy="1296144"/>
          </a:xfrm>
          <a:prstGeom prst="rect">
            <a:avLst/>
          </a:prstGeom>
        </p:spPr>
      </p:pic>
      <p:pic>
        <p:nvPicPr>
          <p:cNvPr id="5" name="Рисунок 4" descr="67053756_1290694069_1d86f_55530159_b6d33d648fa5a1b98c99fb91d61e38b3_enl.jpg"/>
          <p:cNvPicPr>
            <a:picLocks noChangeAspect="1"/>
          </p:cNvPicPr>
          <p:nvPr/>
        </p:nvPicPr>
        <p:blipFill>
          <a:blip r:embed="rId5" cstate="print"/>
          <a:stretch>
            <a:fillRect/>
          </a:stretch>
        </p:blipFill>
        <p:spPr>
          <a:xfrm>
            <a:off x="4932040" y="1052736"/>
            <a:ext cx="1296144" cy="1296144"/>
          </a:xfrm>
          <a:prstGeom prst="rect">
            <a:avLst/>
          </a:prstGeom>
        </p:spPr>
      </p:pic>
      <p:pic>
        <p:nvPicPr>
          <p:cNvPr id="6" name="Рисунок 5" descr="d12024278982l[1].jpg"/>
          <p:cNvPicPr>
            <a:picLocks noChangeAspect="1"/>
          </p:cNvPicPr>
          <p:nvPr/>
        </p:nvPicPr>
        <p:blipFill>
          <a:blip r:embed="rId6" cstate="print"/>
          <a:stretch>
            <a:fillRect/>
          </a:stretch>
        </p:blipFill>
        <p:spPr>
          <a:xfrm>
            <a:off x="683568" y="4653136"/>
            <a:ext cx="1468964" cy="1080120"/>
          </a:xfrm>
          <a:prstGeom prst="rect">
            <a:avLst/>
          </a:prstGeom>
        </p:spPr>
      </p:pic>
      <p:pic>
        <p:nvPicPr>
          <p:cNvPr id="7" name="Рисунок 6" descr="krasaini-16.jpg"/>
          <p:cNvPicPr>
            <a:picLocks noChangeAspect="1"/>
          </p:cNvPicPr>
          <p:nvPr/>
        </p:nvPicPr>
        <p:blipFill>
          <a:blip r:embed="rId7" cstate="print"/>
          <a:stretch>
            <a:fillRect/>
          </a:stretch>
        </p:blipFill>
        <p:spPr>
          <a:xfrm>
            <a:off x="5004048" y="4725144"/>
            <a:ext cx="1230906" cy="1152128"/>
          </a:xfrm>
          <a:prstGeom prst="rect">
            <a:avLst/>
          </a:prstGeom>
        </p:spPr>
      </p:pic>
      <p:sp>
        <p:nvSpPr>
          <p:cNvPr id="8" name="Прямоугольник 7"/>
          <p:cNvSpPr/>
          <p:nvPr/>
        </p:nvSpPr>
        <p:spPr>
          <a:xfrm>
            <a:off x="2123728" y="1340768"/>
            <a:ext cx="1872208" cy="523220"/>
          </a:xfrm>
          <a:prstGeom prst="rect">
            <a:avLst/>
          </a:prstGeom>
          <a:noFill/>
        </p:spPr>
        <p:txBody>
          <a:bodyPr wrap="square" lIns="91440" tIns="45720" rIns="91440" bIns="45720">
            <a:spAutoFit/>
          </a:bodyPr>
          <a:lstStyle/>
          <a:p>
            <a:pPr algn="ctr"/>
            <a:r>
              <a:rPr lang="en-US" sz="28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floral</a:t>
            </a:r>
            <a:endParaRPr lang="ru-RU" sz="28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10" name="Прямоугольник 9"/>
          <p:cNvSpPr/>
          <p:nvPr/>
        </p:nvSpPr>
        <p:spPr>
          <a:xfrm>
            <a:off x="6300192" y="5013176"/>
            <a:ext cx="2555776" cy="584775"/>
          </a:xfrm>
          <a:prstGeom prst="rect">
            <a:avLst/>
          </a:prstGeom>
          <a:noFill/>
        </p:spPr>
        <p:txBody>
          <a:bodyPr wrap="square" lIns="91440" tIns="45720" rIns="91440" bIns="45720">
            <a:spAutoFit/>
          </a:bodyPr>
          <a:lstStyle/>
          <a:p>
            <a:pPr algn="ctr"/>
            <a:r>
              <a:rPr lang="en-US" sz="3200" b="1" cap="none" spc="0" dirty="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polka-dot</a:t>
            </a:r>
            <a:endParaRPr lang="ru-RU" sz="32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
        <p:nvSpPr>
          <p:cNvPr id="11" name="Прямоугольник 10"/>
          <p:cNvSpPr/>
          <p:nvPr/>
        </p:nvSpPr>
        <p:spPr>
          <a:xfrm>
            <a:off x="2267744" y="5085184"/>
            <a:ext cx="2160240" cy="523220"/>
          </a:xfrm>
          <a:prstGeom prst="rect">
            <a:avLst/>
          </a:prstGeom>
        </p:spPr>
        <p:txBody>
          <a:bodyPr wrap="square">
            <a:spAutoFit/>
          </a:bodyPr>
          <a:lstStyle/>
          <a:p>
            <a:pPr lvl="0" algn="ctr"/>
            <a:r>
              <a:rPr lang="en-US" sz="2800" b="1" dirty="0" smtClean="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rPr>
              <a:t>striped</a:t>
            </a:r>
            <a:endParaRPr lang="ru-RU" sz="2800" b="1"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endParaRPr>
          </a:p>
        </p:txBody>
      </p:sp>
      <p:sp>
        <p:nvSpPr>
          <p:cNvPr id="12" name="Прямоугольник 11"/>
          <p:cNvSpPr/>
          <p:nvPr/>
        </p:nvSpPr>
        <p:spPr>
          <a:xfrm>
            <a:off x="6516216" y="1412776"/>
            <a:ext cx="1668341" cy="523220"/>
          </a:xfrm>
          <a:prstGeom prst="rect">
            <a:avLst/>
          </a:prstGeom>
          <a:noFill/>
        </p:spPr>
        <p:txBody>
          <a:bodyPr wrap="none" lIns="91440" tIns="45720" rIns="91440" bIns="45720">
            <a:spAutoFit/>
          </a:bodyPr>
          <a:lstStyle/>
          <a:p>
            <a:pPr algn="ctr"/>
            <a:r>
              <a:rPr lang="en-US" sz="2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patterned</a:t>
            </a:r>
            <a:endParaRPr lang="ru-RU"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3" name="Прямоугольник 12"/>
          <p:cNvSpPr/>
          <p:nvPr/>
        </p:nvSpPr>
        <p:spPr>
          <a:xfrm>
            <a:off x="2555776" y="2996952"/>
            <a:ext cx="1396344" cy="523220"/>
          </a:xfrm>
          <a:prstGeom prst="rect">
            <a:avLst/>
          </a:prstGeom>
          <a:noFill/>
        </p:spPr>
        <p:txBody>
          <a:bodyPr wrap="none" lIns="91440" tIns="45720" rIns="91440" bIns="45720">
            <a:spAutoFit/>
          </a:bodyPr>
          <a:lstStyle/>
          <a:p>
            <a:pPr algn="ctr"/>
            <a:r>
              <a:rPr lang="en-US" sz="2800" b="1" cap="none" spc="0"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checked</a:t>
            </a:r>
            <a:endParaRPr lang="ru-RU"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4" name="Прямоугольник 13"/>
          <p:cNvSpPr/>
          <p:nvPr/>
        </p:nvSpPr>
        <p:spPr>
          <a:xfrm>
            <a:off x="6876256" y="3140968"/>
            <a:ext cx="1027845" cy="584775"/>
          </a:xfrm>
          <a:prstGeom prst="rect">
            <a:avLst/>
          </a:prstGeom>
          <a:noFill/>
        </p:spPr>
        <p:txBody>
          <a:bodyPr wrap="none" lIns="91440" tIns="45720" rIns="91440" bIns="45720">
            <a:spAutoFit/>
          </a:bodyPr>
          <a:lstStyle/>
          <a:p>
            <a:pPr algn="ctr"/>
            <a:r>
              <a:rPr lang="en-US" sz="32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plain</a:t>
            </a:r>
            <a:endParaRPr lang="ru-RU" sz="32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15" name="Заголовок 14"/>
          <p:cNvSpPr>
            <a:spLocks noGrp="1"/>
          </p:cNvSpPr>
          <p:nvPr>
            <p:ph type="title"/>
          </p:nvPr>
        </p:nvSpPr>
        <p:spPr>
          <a:xfrm>
            <a:off x="467544" y="0"/>
            <a:ext cx="8229600" cy="1143000"/>
          </a:xfrm>
        </p:spPr>
        <p:txBody>
          <a:bodyPr>
            <a:normAutofit/>
          </a:bodyPr>
          <a:lstStyle/>
          <a:p>
            <a:r>
              <a:rPr lang="en-US" sz="5400" b="1" dirty="0" smtClean="0">
                <a:solidFill>
                  <a:srgbClr val="FF0000"/>
                </a:solidFill>
              </a:rPr>
              <a:t>pattern</a:t>
            </a:r>
            <a:endParaRPr lang="ru-RU" sz="5400"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_22628160115169348.jpg"/>
          <p:cNvPicPr>
            <a:picLocks noChangeAspect="1"/>
          </p:cNvPicPr>
          <p:nvPr/>
        </p:nvPicPr>
        <p:blipFill>
          <a:blip r:embed="rId2" cstate="print"/>
          <a:stretch>
            <a:fillRect/>
          </a:stretch>
        </p:blipFill>
        <p:spPr>
          <a:xfrm>
            <a:off x="827584" y="1052736"/>
            <a:ext cx="1584176" cy="2376265"/>
          </a:xfrm>
          <a:prstGeom prst="rect">
            <a:avLst/>
          </a:prstGeom>
        </p:spPr>
      </p:pic>
      <p:pic>
        <p:nvPicPr>
          <p:cNvPr id="3" name="Рисунок 2" descr="3VNmW.jpg"/>
          <p:cNvPicPr>
            <a:picLocks noChangeAspect="1"/>
          </p:cNvPicPr>
          <p:nvPr/>
        </p:nvPicPr>
        <p:blipFill>
          <a:blip r:embed="rId3" cstate="print"/>
          <a:stretch>
            <a:fillRect/>
          </a:stretch>
        </p:blipFill>
        <p:spPr>
          <a:xfrm>
            <a:off x="827584" y="3717032"/>
            <a:ext cx="1661652" cy="2376264"/>
          </a:xfrm>
          <a:prstGeom prst="rect">
            <a:avLst/>
          </a:prstGeom>
        </p:spPr>
      </p:pic>
      <p:pic>
        <p:nvPicPr>
          <p:cNvPr id="4" name="Рисунок 3" descr="4fe7151f6431e75820b7e84f5a67e61e.jpg"/>
          <p:cNvPicPr>
            <a:picLocks noChangeAspect="1"/>
          </p:cNvPicPr>
          <p:nvPr/>
        </p:nvPicPr>
        <p:blipFill>
          <a:blip r:embed="rId4" cstate="print"/>
          <a:stretch>
            <a:fillRect/>
          </a:stretch>
        </p:blipFill>
        <p:spPr>
          <a:xfrm>
            <a:off x="5796136" y="3573016"/>
            <a:ext cx="1626028" cy="2304256"/>
          </a:xfrm>
          <a:prstGeom prst="rect">
            <a:avLst/>
          </a:prstGeom>
        </p:spPr>
      </p:pic>
      <p:pic>
        <p:nvPicPr>
          <p:cNvPr id="5" name="Рисунок 4" descr="colour-block.jpg"/>
          <p:cNvPicPr>
            <a:picLocks noChangeAspect="1"/>
          </p:cNvPicPr>
          <p:nvPr/>
        </p:nvPicPr>
        <p:blipFill>
          <a:blip r:embed="rId5" cstate="print"/>
          <a:stretch>
            <a:fillRect/>
          </a:stretch>
        </p:blipFill>
        <p:spPr>
          <a:xfrm>
            <a:off x="5652120" y="1052736"/>
            <a:ext cx="1536171" cy="2304256"/>
          </a:xfrm>
          <a:prstGeom prst="rect">
            <a:avLst/>
          </a:prstGeom>
        </p:spPr>
      </p:pic>
      <p:sp>
        <p:nvSpPr>
          <p:cNvPr id="6" name="Прямоугольник 5"/>
          <p:cNvSpPr/>
          <p:nvPr/>
        </p:nvSpPr>
        <p:spPr>
          <a:xfrm>
            <a:off x="2985071" y="4797152"/>
            <a:ext cx="1347805"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casual</a:t>
            </a:r>
            <a:endParaRPr lang="ru-RU" sz="3600" dirty="0">
              <a:ln w="18415" cmpd="sng">
                <a:noFill/>
                <a:prstDash val="solid"/>
              </a:ln>
              <a:effectLst>
                <a:outerShdw blurRad="63500" dir="3600000" algn="tl" rotWithShape="0">
                  <a:srgbClr val="000000">
                    <a:alpha val="70000"/>
                  </a:srgbClr>
                </a:outerShdw>
              </a:effectLst>
            </a:endParaRPr>
          </a:p>
        </p:txBody>
      </p:sp>
      <p:sp>
        <p:nvSpPr>
          <p:cNvPr id="7" name="Прямоугольник 6"/>
          <p:cNvSpPr/>
          <p:nvPr/>
        </p:nvSpPr>
        <p:spPr>
          <a:xfrm>
            <a:off x="7390736" y="1268760"/>
            <a:ext cx="1296638"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baggy</a:t>
            </a:r>
            <a:endParaRPr lang="ru-RU" sz="3600" dirty="0">
              <a:ln w="18415" cmpd="sng">
                <a:noFill/>
                <a:prstDash val="solid"/>
              </a:ln>
              <a:effectLst>
                <a:outerShdw blurRad="63500" dir="3600000" algn="tl" rotWithShape="0">
                  <a:srgbClr val="000000">
                    <a:alpha val="70000"/>
                  </a:srgbClr>
                </a:outerShdw>
              </a:effectLst>
            </a:endParaRPr>
          </a:p>
        </p:txBody>
      </p:sp>
      <p:sp>
        <p:nvSpPr>
          <p:cNvPr id="8" name="Прямоугольник 7"/>
          <p:cNvSpPr/>
          <p:nvPr/>
        </p:nvSpPr>
        <p:spPr>
          <a:xfrm>
            <a:off x="2860131" y="1196752"/>
            <a:ext cx="1269899"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smart</a:t>
            </a:r>
            <a:endParaRPr lang="ru-RU" sz="3600" dirty="0">
              <a:ln w="18415" cmpd="sng">
                <a:noFill/>
                <a:prstDash val="solid"/>
              </a:ln>
              <a:effectLst>
                <a:outerShdw blurRad="63500" dir="3600000" algn="tl" rotWithShape="0">
                  <a:srgbClr val="000000">
                    <a:alpha val="70000"/>
                  </a:srgbClr>
                </a:outerShdw>
              </a:effectLst>
            </a:endParaRPr>
          </a:p>
        </p:txBody>
      </p:sp>
      <p:sp>
        <p:nvSpPr>
          <p:cNvPr id="10" name="Прямоугольник 9"/>
          <p:cNvSpPr/>
          <p:nvPr/>
        </p:nvSpPr>
        <p:spPr>
          <a:xfrm>
            <a:off x="7524328" y="4437112"/>
            <a:ext cx="1374094" cy="646331"/>
          </a:xfrm>
          <a:prstGeom prst="rect">
            <a:avLst/>
          </a:prstGeom>
        </p:spPr>
        <p:txBody>
          <a:bodyPr wrap="none">
            <a:spAutoFit/>
          </a:bodyPr>
          <a:lstStyle/>
          <a:p>
            <a:pPr lvl="0" algn="ctr"/>
            <a:r>
              <a:rPr lang="en-US" sz="3600" dirty="0" smtClean="0">
                <a:ln w="18415" cmpd="sng">
                  <a:noFill/>
                  <a:prstDash val="solid"/>
                </a:ln>
                <a:solidFill>
                  <a:prstClr val="black"/>
                </a:solidFill>
                <a:effectLst>
                  <a:outerShdw blurRad="63500" dir="3600000" algn="tl" rotWithShape="0">
                    <a:srgbClr val="000000">
                      <a:alpha val="70000"/>
                    </a:srgbClr>
                  </a:outerShdw>
                </a:effectLst>
              </a:rPr>
              <a:t>sporty</a:t>
            </a:r>
            <a:endParaRPr lang="ru-RU" sz="3600" dirty="0">
              <a:ln w="18415" cmpd="sng">
                <a:noFill/>
                <a:prstDash val="solid"/>
              </a:ln>
              <a:solidFill>
                <a:prstClr val="black"/>
              </a:solidFill>
              <a:effectLst>
                <a:outerShdw blurRad="63500" dir="3600000" algn="tl" rotWithShape="0">
                  <a:srgbClr val="000000">
                    <a:alpha val="70000"/>
                  </a:srgbClr>
                </a:outerShdw>
              </a:effectLst>
            </a:endParaRPr>
          </a:p>
        </p:txBody>
      </p:sp>
      <p:sp>
        <p:nvSpPr>
          <p:cNvPr id="11" name="Заголовок 10"/>
          <p:cNvSpPr>
            <a:spLocks noGrp="1"/>
          </p:cNvSpPr>
          <p:nvPr>
            <p:ph type="title"/>
          </p:nvPr>
        </p:nvSpPr>
        <p:spPr>
          <a:xfrm>
            <a:off x="467544" y="0"/>
            <a:ext cx="8229600" cy="1143000"/>
          </a:xfrm>
        </p:spPr>
        <p:txBody>
          <a:bodyPr>
            <a:normAutofit/>
          </a:bodyPr>
          <a:lstStyle/>
          <a:p>
            <a:r>
              <a:rPr lang="en-US" sz="5400" b="1" dirty="0" smtClean="0">
                <a:solidFill>
                  <a:srgbClr val="FF0000"/>
                </a:solidFill>
              </a:rPr>
              <a:t>Style</a:t>
            </a:r>
            <a:endParaRPr lang="ru-RU" sz="5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qIoV7.jpg"/>
          <p:cNvPicPr>
            <a:picLocks noChangeAspect="1"/>
          </p:cNvPicPr>
          <p:nvPr/>
        </p:nvPicPr>
        <p:blipFill>
          <a:blip r:embed="rId2" cstate="print"/>
          <a:stretch>
            <a:fillRect/>
          </a:stretch>
        </p:blipFill>
        <p:spPr>
          <a:xfrm>
            <a:off x="467544" y="260648"/>
            <a:ext cx="2255177" cy="2636912"/>
          </a:xfrm>
          <a:prstGeom prst="rect">
            <a:avLst/>
          </a:prstGeom>
        </p:spPr>
      </p:pic>
      <p:pic>
        <p:nvPicPr>
          <p:cNvPr id="3" name="Рисунок 2" descr="kak-vybrat-kachestvennyy-mujskoy-763144-large.jpg"/>
          <p:cNvPicPr>
            <a:picLocks noChangeAspect="1"/>
          </p:cNvPicPr>
          <p:nvPr/>
        </p:nvPicPr>
        <p:blipFill>
          <a:blip r:embed="rId3" cstate="print"/>
          <a:stretch>
            <a:fillRect/>
          </a:stretch>
        </p:blipFill>
        <p:spPr>
          <a:xfrm>
            <a:off x="539552" y="3501008"/>
            <a:ext cx="2088232" cy="2781989"/>
          </a:xfrm>
          <a:prstGeom prst="rect">
            <a:avLst/>
          </a:prstGeom>
        </p:spPr>
      </p:pic>
      <p:pic>
        <p:nvPicPr>
          <p:cNvPr id="4" name="Рисунок 3" descr="2015-elegant-yellow-tights-bodycon-dress-high-end-brand-fitness-summer-dress-package-hip-solid-pencil.jpg"/>
          <p:cNvPicPr>
            <a:picLocks noChangeAspect="1"/>
          </p:cNvPicPr>
          <p:nvPr/>
        </p:nvPicPr>
        <p:blipFill>
          <a:blip r:embed="rId4" cstate="print"/>
          <a:stretch>
            <a:fillRect/>
          </a:stretch>
        </p:blipFill>
        <p:spPr>
          <a:xfrm>
            <a:off x="5076056" y="332656"/>
            <a:ext cx="2520280" cy="2520280"/>
          </a:xfrm>
          <a:prstGeom prst="rect">
            <a:avLst/>
          </a:prstGeom>
        </p:spPr>
      </p:pic>
      <p:pic>
        <p:nvPicPr>
          <p:cNvPr id="5" name="Рисунок 4" descr="article-2262637-16F321F9000005DC-172_634x930.jpg"/>
          <p:cNvPicPr>
            <a:picLocks noChangeAspect="1"/>
          </p:cNvPicPr>
          <p:nvPr/>
        </p:nvPicPr>
        <p:blipFill>
          <a:blip r:embed="rId5" cstate="print"/>
          <a:stretch>
            <a:fillRect/>
          </a:stretch>
        </p:blipFill>
        <p:spPr>
          <a:xfrm>
            <a:off x="5292080" y="3140968"/>
            <a:ext cx="2239441" cy="3284984"/>
          </a:xfrm>
          <a:prstGeom prst="rect">
            <a:avLst/>
          </a:prstGeom>
        </p:spPr>
      </p:pic>
      <p:sp>
        <p:nvSpPr>
          <p:cNvPr id="7" name="Прямоугольник 6"/>
          <p:cNvSpPr/>
          <p:nvPr/>
        </p:nvSpPr>
        <p:spPr>
          <a:xfrm>
            <a:off x="7643274" y="1196752"/>
            <a:ext cx="1298624" cy="1200329"/>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tight-</a:t>
            </a:r>
            <a:endParaRPr lang="ru-RU" sz="3600" dirty="0" smtClean="0">
              <a:ln w="18415" cmpd="sng">
                <a:noFill/>
                <a:prstDash val="solid"/>
              </a:ln>
              <a:effectLst>
                <a:outerShdw blurRad="63500" dir="3600000" algn="tl" rotWithShape="0">
                  <a:srgbClr val="000000">
                    <a:alpha val="70000"/>
                  </a:srgbClr>
                </a:outerShdw>
              </a:effectLst>
            </a:endParaRPr>
          </a:p>
          <a:p>
            <a:pPr algn="ctr"/>
            <a:r>
              <a:rPr lang="en-US" sz="3600" dirty="0" smtClean="0">
                <a:ln w="18415" cmpd="sng">
                  <a:noFill/>
                  <a:prstDash val="solid"/>
                </a:ln>
                <a:effectLst>
                  <a:outerShdw blurRad="63500" dir="3600000" algn="tl" rotWithShape="0">
                    <a:srgbClr val="000000">
                      <a:alpha val="70000"/>
                    </a:srgbClr>
                  </a:outerShdw>
                </a:effectLst>
              </a:rPr>
              <a:t>fitting</a:t>
            </a:r>
            <a:endParaRPr lang="ru-RU" sz="3600" dirty="0">
              <a:ln w="18415" cmpd="sng">
                <a:noFill/>
                <a:prstDash val="solid"/>
              </a:ln>
              <a:effectLst>
                <a:outerShdw blurRad="63500" dir="3600000" algn="tl" rotWithShape="0">
                  <a:srgbClr val="000000">
                    <a:alpha val="70000"/>
                  </a:srgbClr>
                </a:outerShdw>
              </a:effectLst>
            </a:endParaRPr>
          </a:p>
        </p:txBody>
      </p:sp>
      <p:sp>
        <p:nvSpPr>
          <p:cNvPr id="8" name="Прямоугольник 7"/>
          <p:cNvSpPr/>
          <p:nvPr/>
        </p:nvSpPr>
        <p:spPr>
          <a:xfrm>
            <a:off x="3131840" y="980728"/>
            <a:ext cx="1329210" cy="1200329"/>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loose-</a:t>
            </a:r>
            <a:endParaRPr lang="ru-RU" sz="3600" dirty="0" smtClean="0">
              <a:ln w="18415" cmpd="sng">
                <a:noFill/>
                <a:prstDash val="solid"/>
              </a:ln>
              <a:effectLst>
                <a:outerShdw blurRad="63500" dir="3600000" algn="tl" rotWithShape="0">
                  <a:srgbClr val="000000">
                    <a:alpha val="70000"/>
                  </a:srgbClr>
                </a:outerShdw>
              </a:effectLst>
            </a:endParaRPr>
          </a:p>
          <a:p>
            <a:pPr algn="ctr"/>
            <a:r>
              <a:rPr lang="en-US" sz="3600" dirty="0" smtClean="0">
                <a:ln w="18415" cmpd="sng">
                  <a:noFill/>
                  <a:prstDash val="solid"/>
                </a:ln>
                <a:effectLst>
                  <a:outerShdw blurRad="63500" dir="3600000" algn="tl" rotWithShape="0">
                    <a:srgbClr val="000000">
                      <a:alpha val="70000"/>
                    </a:srgbClr>
                  </a:outerShdw>
                </a:effectLst>
              </a:rPr>
              <a:t>fitting</a:t>
            </a:r>
            <a:endParaRPr lang="ru-RU" sz="3600" dirty="0">
              <a:ln w="18415" cmpd="sng">
                <a:noFill/>
                <a:prstDash val="solid"/>
              </a:ln>
              <a:effectLst>
                <a:outerShdw blurRad="63500" dir="3600000" algn="tl" rotWithShape="0">
                  <a:srgbClr val="000000">
                    <a:alpha val="70000"/>
                  </a:srgbClr>
                </a:outerShdw>
              </a:effectLst>
            </a:endParaRPr>
          </a:p>
        </p:txBody>
      </p:sp>
      <p:sp>
        <p:nvSpPr>
          <p:cNvPr id="9" name="Прямоугольник 8"/>
          <p:cNvSpPr/>
          <p:nvPr/>
        </p:nvSpPr>
        <p:spPr>
          <a:xfrm>
            <a:off x="2987824" y="4437112"/>
            <a:ext cx="1571199"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elegant</a:t>
            </a:r>
            <a:endParaRPr lang="ru-RU" sz="3600" dirty="0">
              <a:ln w="18415" cmpd="sng">
                <a:noFill/>
                <a:prstDash val="solid"/>
              </a:ln>
              <a:effectLst>
                <a:outerShdw blurRad="63500" dir="3600000" algn="tl" rotWithShape="0">
                  <a:srgbClr val="000000">
                    <a:alpha val="70000"/>
                  </a:srgbClr>
                </a:outerShdw>
              </a:effectLst>
            </a:endParaRPr>
          </a:p>
        </p:txBody>
      </p:sp>
      <p:sp>
        <p:nvSpPr>
          <p:cNvPr id="10" name="Прямоугольник 9"/>
          <p:cNvSpPr/>
          <p:nvPr/>
        </p:nvSpPr>
        <p:spPr>
          <a:xfrm>
            <a:off x="7524328" y="4293096"/>
            <a:ext cx="1452001"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scruffy</a:t>
            </a:r>
            <a:endParaRPr lang="ru-RU" sz="36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ebd80eee95a63123c905826cf19b5457.jpg"/>
          <p:cNvPicPr>
            <a:picLocks noChangeAspect="1"/>
          </p:cNvPicPr>
          <p:nvPr/>
        </p:nvPicPr>
        <p:blipFill>
          <a:blip r:embed="rId2" cstate="print"/>
          <a:stretch>
            <a:fillRect/>
          </a:stretch>
        </p:blipFill>
        <p:spPr>
          <a:xfrm>
            <a:off x="899592" y="1052736"/>
            <a:ext cx="2704690" cy="2016224"/>
          </a:xfrm>
          <a:prstGeom prst="rect">
            <a:avLst/>
          </a:prstGeom>
        </p:spPr>
      </p:pic>
      <p:pic>
        <p:nvPicPr>
          <p:cNvPr id="3" name="Рисунок 2" descr="x_e56cb9c1.jpg"/>
          <p:cNvPicPr>
            <a:picLocks noChangeAspect="1"/>
          </p:cNvPicPr>
          <p:nvPr/>
        </p:nvPicPr>
        <p:blipFill>
          <a:blip r:embed="rId3" cstate="print"/>
          <a:stretch>
            <a:fillRect/>
          </a:stretch>
        </p:blipFill>
        <p:spPr>
          <a:xfrm>
            <a:off x="3779912" y="3284984"/>
            <a:ext cx="1460070" cy="2664296"/>
          </a:xfrm>
          <a:prstGeom prst="rect">
            <a:avLst/>
          </a:prstGeom>
        </p:spPr>
      </p:pic>
      <p:pic>
        <p:nvPicPr>
          <p:cNvPr id="4" name="Рисунок 3" descr="Лето-женщины-футболки-графический-топ-тис-растения-друзья-женщина-футболка-боди-Desigual-футболки-хлопка-с-коротким.jpg"/>
          <p:cNvPicPr>
            <a:picLocks noChangeAspect="1"/>
          </p:cNvPicPr>
          <p:nvPr/>
        </p:nvPicPr>
        <p:blipFill>
          <a:blip r:embed="rId4" cstate="print"/>
          <a:stretch>
            <a:fillRect/>
          </a:stretch>
        </p:blipFill>
        <p:spPr>
          <a:xfrm>
            <a:off x="5148064" y="980728"/>
            <a:ext cx="2557238" cy="2088232"/>
          </a:xfrm>
          <a:prstGeom prst="rect">
            <a:avLst/>
          </a:prstGeom>
        </p:spPr>
      </p:pic>
      <p:sp>
        <p:nvSpPr>
          <p:cNvPr id="5" name="Прямоугольник 4"/>
          <p:cNvSpPr/>
          <p:nvPr/>
        </p:nvSpPr>
        <p:spPr>
          <a:xfrm>
            <a:off x="6084168" y="3356992"/>
            <a:ext cx="1402500"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cotton</a:t>
            </a:r>
            <a:endParaRPr lang="ru-RU" sz="3600" dirty="0">
              <a:ln w="18415" cmpd="sng">
                <a:noFill/>
                <a:prstDash val="solid"/>
              </a:ln>
              <a:effectLst>
                <a:outerShdw blurRad="63500" dir="3600000" algn="tl" rotWithShape="0">
                  <a:srgbClr val="000000">
                    <a:alpha val="70000"/>
                  </a:srgbClr>
                </a:outerShdw>
              </a:effectLst>
            </a:endParaRPr>
          </a:p>
        </p:txBody>
      </p:sp>
      <p:sp>
        <p:nvSpPr>
          <p:cNvPr id="6" name="Прямоугольник 5"/>
          <p:cNvSpPr/>
          <p:nvPr/>
        </p:nvSpPr>
        <p:spPr>
          <a:xfrm>
            <a:off x="1043608" y="2924944"/>
            <a:ext cx="1574983"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woolen</a:t>
            </a:r>
            <a:endParaRPr lang="ru-RU" sz="3600" dirty="0">
              <a:ln w="18415" cmpd="sng">
                <a:noFill/>
                <a:prstDash val="solid"/>
              </a:ln>
              <a:effectLst>
                <a:outerShdw blurRad="63500" dir="3600000" algn="tl" rotWithShape="0">
                  <a:srgbClr val="000000">
                    <a:alpha val="70000"/>
                  </a:srgbClr>
                </a:outerShdw>
              </a:effectLst>
            </a:endParaRPr>
          </a:p>
        </p:txBody>
      </p:sp>
      <p:sp>
        <p:nvSpPr>
          <p:cNvPr id="7" name="Прямоугольник 6"/>
          <p:cNvSpPr/>
          <p:nvPr/>
        </p:nvSpPr>
        <p:spPr>
          <a:xfrm>
            <a:off x="3995936" y="6021288"/>
            <a:ext cx="1109599"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linen</a:t>
            </a:r>
            <a:endParaRPr lang="ru-RU" sz="3600" dirty="0">
              <a:ln w="18415" cmpd="sng">
                <a:noFill/>
                <a:prstDash val="solid"/>
              </a:ln>
              <a:effectLst>
                <a:outerShdw blurRad="63500" dir="3600000" algn="tl" rotWithShape="0">
                  <a:srgbClr val="000000">
                    <a:alpha val="70000"/>
                  </a:srgbClr>
                </a:outerShdw>
              </a:effectLst>
            </a:endParaRPr>
          </a:p>
        </p:txBody>
      </p:sp>
      <p:sp>
        <p:nvSpPr>
          <p:cNvPr id="8" name="Заголовок 7"/>
          <p:cNvSpPr>
            <a:spLocks noGrp="1"/>
          </p:cNvSpPr>
          <p:nvPr>
            <p:ph type="title"/>
          </p:nvPr>
        </p:nvSpPr>
        <p:spPr>
          <a:xfrm>
            <a:off x="467544" y="116632"/>
            <a:ext cx="8229600" cy="1143000"/>
          </a:xfrm>
        </p:spPr>
        <p:txBody>
          <a:bodyPr>
            <a:normAutofit/>
          </a:bodyPr>
          <a:lstStyle/>
          <a:p>
            <a:r>
              <a:rPr lang="en-US" sz="5400" dirty="0" smtClean="0">
                <a:solidFill>
                  <a:srgbClr val="FF0000"/>
                </a:solidFill>
              </a:rPr>
              <a:t>material</a:t>
            </a:r>
            <a:endParaRPr lang="ru-RU" sz="54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1171.jpg"/>
          <p:cNvPicPr>
            <a:picLocks noChangeAspect="1"/>
          </p:cNvPicPr>
          <p:nvPr/>
        </p:nvPicPr>
        <p:blipFill>
          <a:blip r:embed="rId2" cstate="print"/>
          <a:stretch>
            <a:fillRect/>
          </a:stretch>
        </p:blipFill>
        <p:spPr>
          <a:xfrm>
            <a:off x="251520" y="116632"/>
            <a:ext cx="1687867" cy="3240360"/>
          </a:xfrm>
          <a:prstGeom prst="rect">
            <a:avLst/>
          </a:prstGeom>
        </p:spPr>
      </p:pic>
      <p:pic>
        <p:nvPicPr>
          <p:cNvPr id="3" name="Рисунок 2" descr="c8a3bdac1adc609653aea29957--odezhda-plate-shelk-atlas-venetsiya.jpg"/>
          <p:cNvPicPr>
            <a:picLocks noChangeAspect="1"/>
          </p:cNvPicPr>
          <p:nvPr/>
        </p:nvPicPr>
        <p:blipFill>
          <a:blip r:embed="rId3" cstate="print"/>
          <a:stretch>
            <a:fillRect/>
          </a:stretch>
        </p:blipFill>
        <p:spPr>
          <a:xfrm>
            <a:off x="323528" y="3429000"/>
            <a:ext cx="1584176" cy="3240360"/>
          </a:xfrm>
          <a:prstGeom prst="rect">
            <a:avLst/>
          </a:prstGeom>
        </p:spPr>
      </p:pic>
      <p:pic>
        <p:nvPicPr>
          <p:cNvPr id="4" name="Рисунок 3" descr="92068_49520-700x700.jpg"/>
          <p:cNvPicPr>
            <a:picLocks noChangeAspect="1"/>
          </p:cNvPicPr>
          <p:nvPr/>
        </p:nvPicPr>
        <p:blipFill>
          <a:blip r:embed="rId4" cstate="print"/>
          <a:stretch>
            <a:fillRect/>
          </a:stretch>
        </p:blipFill>
        <p:spPr>
          <a:xfrm>
            <a:off x="5148064" y="116632"/>
            <a:ext cx="1872208" cy="2808312"/>
          </a:xfrm>
          <a:prstGeom prst="rect">
            <a:avLst/>
          </a:prstGeom>
        </p:spPr>
      </p:pic>
      <p:pic>
        <p:nvPicPr>
          <p:cNvPr id="5" name="Рисунок 4" descr="DSC__5756.JPG.jpg"/>
          <p:cNvPicPr>
            <a:picLocks noChangeAspect="1"/>
          </p:cNvPicPr>
          <p:nvPr/>
        </p:nvPicPr>
        <p:blipFill>
          <a:blip r:embed="rId5" cstate="print"/>
          <a:stretch>
            <a:fillRect/>
          </a:stretch>
        </p:blipFill>
        <p:spPr>
          <a:xfrm>
            <a:off x="5220072" y="3645024"/>
            <a:ext cx="2000480" cy="2664296"/>
          </a:xfrm>
          <a:prstGeom prst="rect">
            <a:avLst/>
          </a:prstGeom>
        </p:spPr>
      </p:pic>
      <p:sp>
        <p:nvSpPr>
          <p:cNvPr id="6" name="Прямоугольник 5"/>
          <p:cNvSpPr/>
          <p:nvPr/>
        </p:nvSpPr>
        <p:spPr>
          <a:xfrm>
            <a:off x="7380312" y="4437112"/>
            <a:ext cx="1522084"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leather</a:t>
            </a:r>
            <a:endParaRPr lang="ru-RU" sz="3600" dirty="0">
              <a:ln w="18415" cmpd="sng">
                <a:noFill/>
                <a:prstDash val="solid"/>
              </a:ln>
              <a:effectLst>
                <a:outerShdw blurRad="63500" dir="3600000" algn="tl" rotWithShape="0">
                  <a:srgbClr val="000000">
                    <a:alpha val="70000"/>
                  </a:srgbClr>
                </a:outerShdw>
              </a:effectLst>
            </a:endParaRPr>
          </a:p>
        </p:txBody>
      </p:sp>
      <p:sp>
        <p:nvSpPr>
          <p:cNvPr id="7" name="Прямоугольник 6"/>
          <p:cNvSpPr/>
          <p:nvPr/>
        </p:nvSpPr>
        <p:spPr>
          <a:xfrm>
            <a:off x="7308304" y="1124744"/>
            <a:ext cx="1308115"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velvet</a:t>
            </a:r>
            <a:endParaRPr lang="ru-RU" sz="3600" dirty="0">
              <a:ln w="18415" cmpd="sng">
                <a:noFill/>
                <a:prstDash val="solid"/>
              </a:ln>
              <a:effectLst>
                <a:outerShdw blurRad="63500" dir="3600000" algn="tl" rotWithShape="0">
                  <a:srgbClr val="000000">
                    <a:alpha val="70000"/>
                  </a:srgbClr>
                </a:outerShdw>
              </a:effectLst>
            </a:endParaRPr>
          </a:p>
        </p:txBody>
      </p:sp>
      <p:sp>
        <p:nvSpPr>
          <p:cNvPr id="8" name="Прямоугольник 7"/>
          <p:cNvSpPr/>
          <p:nvPr/>
        </p:nvSpPr>
        <p:spPr>
          <a:xfrm>
            <a:off x="2260276" y="4653136"/>
            <a:ext cx="787396"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silk</a:t>
            </a:r>
            <a:endParaRPr lang="ru-RU" sz="3600" dirty="0">
              <a:ln w="18415" cmpd="sng">
                <a:noFill/>
                <a:prstDash val="solid"/>
              </a:ln>
              <a:effectLst>
                <a:outerShdw blurRad="63500" dir="3600000" algn="tl" rotWithShape="0">
                  <a:srgbClr val="000000">
                    <a:alpha val="70000"/>
                  </a:srgbClr>
                </a:outerShdw>
              </a:effectLst>
            </a:endParaRPr>
          </a:p>
        </p:txBody>
      </p:sp>
      <p:sp>
        <p:nvSpPr>
          <p:cNvPr id="9" name="Прямоугольник 8"/>
          <p:cNvSpPr/>
          <p:nvPr/>
        </p:nvSpPr>
        <p:spPr>
          <a:xfrm>
            <a:off x="2226230" y="1340768"/>
            <a:ext cx="1218026" cy="646331"/>
          </a:xfrm>
          <a:prstGeom prst="rect">
            <a:avLst/>
          </a:prstGeom>
        </p:spPr>
        <p:txBody>
          <a:bodyPr wrap="none">
            <a:spAutoFit/>
          </a:bodyPr>
          <a:lstStyle/>
          <a:p>
            <a:pPr algn="ctr"/>
            <a:r>
              <a:rPr lang="en-US" sz="3600" dirty="0" smtClean="0">
                <a:ln w="18415" cmpd="sng">
                  <a:noFill/>
                  <a:prstDash val="solid"/>
                </a:ln>
                <a:effectLst>
                  <a:outerShdw blurRad="63500" dir="3600000" algn="tl" rotWithShape="0">
                    <a:srgbClr val="000000">
                      <a:alpha val="70000"/>
                    </a:srgbClr>
                  </a:outerShdw>
                </a:effectLst>
              </a:rPr>
              <a:t>nylon</a:t>
            </a:r>
            <a:endParaRPr lang="ru-RU" sz="360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467544" y="1268760"/>
          <a:ext cx="7992888" cy="5256584"/>
        </p:xfrm>
        <a:graphic>
          <a:graphicData uri="http://schemas.openxmlformats.org/drawingml/2006/table">
            <a:tbl>
              <a:tblPr firstRow="1" bandRow="1">
                <a:tableStyleId>{5C22544A-7EE6-4342-B048-85BDC9FD1C3A}</a:tableStyleId>
              </a:tblPr>
              <a:tblGrid>
                <a:gridCol w="2664296"/>
                <a:gridCol w="2664296"/>
                <a:gridCol w="2664296"/>
              </a:tblGrid>
              <a:tr h="1020688">
                <a:tc>
                  <a:txBody>
                    <a:bodyPr/>
                    <a:lstStyle/>
                    <a:p>
                      <a:r>
                        <a:rPr lang="en-US" dirty="0" smtClean="0"/>
                        <a:t>pap</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5896">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Прямоугольник 3"/>
          <p:cNvSpPr/>
          <p:nvPr/>
        </p:nvSpPr>
        <p:spPr>
          <a:xfrm>
            <a:off x="0" y="0"/>
            <a:ext cx="1656184" cy="461665"/>
          </a:xfrm>
          <a:prstGeom prst="rect">
            <a:avLst/>
          </a:prstGeom>
          <a:noFill/>
        </p:spPr>
        <p:txBody>
          <a:bodyPr wrap="square" lIns="91440" tIns="45720" rIns="91440" bIns="45720">
            <a:spAutoFit/>
          </a:bodyPr>
          <a:lstStyle/>
          <a:p>
            <a:pPr algn="ctr"/>
            <a:r>
              <a:rPr lang="en-US" sz="2400" dirty="0" smtClean="0">
                <a:ln w="18415" cmpd="sng">
                  <a:noFill/>
                  <a:prstDash val="solid"/>
                </a:ln>
                <a:effectLst>
                  <a:outerShdw blurRad="63500" dir="3600000" algn="tl" rotWithShape="0">
                    <a:srgbClr val="000000">
                      <a:alpha val="70000"/>
                    </a:srgbClr>
                  </a:outerShdw>
                </a:effectLst>
              </a:rPr>
              <a:t>polka-dot</a:t>
            </a:r>
            <a:endParaRPr lang="ru-RU" sz="2400" dirty="0">
              <a:ln w="18415" cmpd="sng">
                <a:noFill/>
                <a:prstDash val="solid"/>
              </a:ln>
              <a:effectLst>
                <a:outerShdw blurRad="63500" dir="3600000" algn="tl" rotWithShape="0">
                  <a:srgbClr val="000000">
                    <a:alpha val="70000"/>
                  </a:srgbClr>
                </a:outerShdw>
              </a:effectLst>
            </a:endParaRPr>
          </a:p>
        </p:txBody>
      </p:sp>
      <p:sp>
        <p:nvSpPr>
          <p:cNvPr id="5" name="Прямоугольник 4"/>
          <p:cNvSpPr/>
          <p:nvPr/>
        </p:nvSpPr>
        <p:spPr>
          <a:xfrm>
            <a:off x="1475656" y="404664"/>
            <a:ext cx="1427635"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patterned</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8" name="Прямоугольник 7"/>
          <p:cNvSpPr/>
          <p:nvPr/>
        </p:nvSpPr>
        <p:spPr>
          <a:xfrm>
            <a:off x="5940152" y="0"/>
            <a:ext cx="1205458"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checked</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9" name="Прямоугольник 8"/>
          <p:cNvSpPr/>
          <p:nvPr/>
        </p:nvSpPr>
        <p:spPr>
          <a:xfrm>
            <a:off x="251520" y="836712"/>
            <a:ext cx="797013"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plain</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10" name="Прямоугольник 9"/>
          <p:cNvSpPr/>
          <p:nvPr/>
        </p:nvSpPr>
        <p:spPr>
          <a:xfrm>
            <a:off x="5508104" y="764704"/>
            <a:ext cx="830805" cy="461665"/>
          </a:xfrm>
          <a:prstGeom prst="rect">
            <a:avLst/>
          </a:prstGeom>
          <a:noFill/>
        </p:spPr>
        <p:txBody>
          <a:bodyPr wrap="none" lIns="91440" tIns="45720" rIns="91440" bIns="45720">
            <a:spAutoFit/>
          </a:bodyPr>
          <a:lstStyle/>
          <a:p>
            <a:pPr algn="ctr"/>
            <a:r>
              <a:rPr lang="en-US" sz="2400" dirty="0" smtClean="0">
                <a:ln w="18415" cmpd="sng">
                  <a:noFill/>
                  <a:prstDash val="solid"/>
                </a:ln>
                <a:effectLst>
                  <a:outerShdw blurRad="63500" dir="3600000" algn="tl" rotWithShape="0">
                    <a:srgbClr val="000000">
                      <a:alpha val="70000"/>
                    </a:srgbClr>
                  </a:outerShdw>
                </a:effectLst>
              </a:rPr>
              <a:t>floral</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11" name="Прямоугольник 10"/>
          <p:cNvSpPr/>
          <p:nvPr/>
        </p:nvSpPr>
        <p:spPr>
          <a:xfrm>
            <a:off x="6948264" y="764704"/>
            <a:ext cx="1059649" cy="461665"/>
          </a:xfrm>
          <a:prstGeom prst="rect">
            <a:avLst/>
          </a:prstGeom>
          <a:noFill/>
        </p:spPr>
        <p:txBody>
          <a:bodyPr wrap="none" lIns="91440" tIns="45720" rIns="91440" bIns="45720">
            <a:spAutoFit/>
          </a:bodyPr>
          <a:lstStyle/>
          <a:p>
            <a:pPr algn="ctr"/>
            <a:r>
              <a:rPr lang="en-US" sz="2400" dirty="0" smtClean="0">
                <a:ln w="18415" cmpd="sng">
                  <a:noFill/>
                  <a:prstDash val="solid"/>
                </a:ln>
                <a:effectLst>
                  <a:outerShdw blurRad="63500" dir="3600000" algn="tl" rotWithShape="0">
                    <a:srgbClr val="000000">
                      <a:alpha val="70000"/>
                    </a:srgbClr>
                  </a:outerShdw>
                </a:effectLst>
              </a:rPr>
              <a:t>striped</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12" name="Прямоугольник 11"/>
          <p:cNvSpPr/>
          <p:nvPr/>
        </p:nvSpPr>
        <p:spPr>
          <a:xfrm>
            <a:off x="1115616" y="1268760"/>
            <a:ext cx="1571519" cy="646331"/>
          </a:xfrm>
          <a:prstGeom prst="rect">
            <a:avLst/>
          </a:prstGeom>
          <a:noFill/>
        </p:spPr>
        <p:txBody>
          <a:bodyPr wrap="none" lIns="91440" tIns="45720" rIns="91440" bIns="45720">
            <a:spAutoFit/>
          </a:bodyPr>
          <a:lstStyle/>
          <a:p>
            <a:pPr algn="ctr"/>
            <a:r>
              <a:rPr lang="en-US" sz="3600" b="0" cap="none" spc="0" dirty="0" smtClean="0">
                <a:ln w="18415" cmpd="sng">
                  <a:noFill/>
                  <a:prstDash val="solid"/>
                </a:ln>
                <a:solidFill>
                  <a:schemeClr val="accent1">
                    <a:lumMod val="75000"/>
                  </a:schemeClr>
                </a:solidFill>
                <a:effectLst>
                  <a:outerShdw blurRad="63500" dir="3600000" algn="tl" rotWithShape="0">
                    <a:srgbClr val="000000">
                      <a:alpha val="70000"/>
                    </a:srgbClr>
                  </a:outerShdw>
                </a:effectLst>
              </a:rPr>
              <a:t>pattern</a:t>
            </a:r>
            <a:endParaRPr lang="ru-RU" sz="3600" b="0" cap="none" spc="0" dirty="0">
              <a:ln w="18415" cmpd="sng">
                <a:noFill/>
                <a:prstDash val="solid"/>
              </a:ln>
              <a:solidFill>
                <a:schemeClr val="accent1">
                  <a:lumMod val="75000"/>
                </a:schemeClr>
              </a:solidFill>
              <a:effectLst>
                <a:outerShdw blurRad="63500" dir="3600000" algn="tl" rotWithShape="0">
                  <a:srgbClr val="000000">
                    <a:alpha val="70000"/>
                  </a:srgbClr>
                </a:outerShdw>
              </a:effectLst>
            </a:endParaRPr>
          </a:p>
        </p:txBody>
      </p:sp>
      <p:sp>
        <p:nvSpPr>
          <p:cNvPr id="13" name="Прямоугольник 12"/>
          <p:cNvSpPr/>
          <p:nvPr/>
        </p:nvSpPr>
        <p:spPr>
          <a:xfrm>
            <a:off x="3779912" y="1268760"/>
            <a:ext cx="1057918" cy="646331"/>
          </a:xfrm>
          <a:prstGeom prst="rect">
            <a:avLst/>
          </a:prstGeom>
          <a:noFill/>
        </p:spPr>
        <p:txBody>
          <a:bodyPr wrap="none" lIns="91440" tIns="45720" rIns="91440" bIns="45720">
            <a:spAutoFit/>
          </a:bodyPr>
          <a:lstStyle/>
          <a:p>
            <a:pPr algn="ctr"/>
            <a:r>
              <a:rPr lang="en-US" sz="3600" b="0" cap="none" spc="0" dirty="0" smtClean="0">
                <a:ln w="18415" cmpd="sng">
                  <a:noFill/>
                  <a:prstDash val="solid"/>
                </a:ln>
                <a:solidFill>
                  <a:schemeClr val="accent1">
                    <a:lumMod val="75000"/>
                  </a:schemeClr>
                </a:solidFill>
                <a:effectLst>
                  <a:outerShdw blurRad="63500" dir="3600000" algn="tl" rotWithShape="0">
                    <a:srgbClr val="000000">
                      <a:alpha val="70000"/>
                    </a:srgbClr>
                  </a:outerShdw>
                </a:effectLst>
              </a:rPr>
              <a:t>style</a:t>
            </a:r>
            <a:endParaRPr lang="ru-RU" sz="3600" b="0" cap="none" spc="0" dirty="0">
              <a:ln w="18415" cmpd="sng">
                <a:noFill/>
                <a:prstDash val="solid"/>
              </a:ln>
              <a:solidFill>
                <a:schemeClr val="accent1">
                  <a:lumMod val="75000"/>
                </a:schemeClr>
              </a:solidFill>
              <a:effectLst>
                <a:outerShdw blurRad="63500" dir="3600000" algn="tl" rotWithShape="0">
                  <a:srgbClr val="000000">
                    <a:alpha val="70000"/>
                  </a:srgbClr>
                </a:outerShdw>
              </a:effectLst>
            </a:endParaRPr>
          </a:p>
        </p:txBody>
      </p:sp>
      <p:sp>
        <p:nvSpPr>
          <p:cNvPr id="14" name="Прямоугольник 13"/>
          <p:cNvSpPr/>
          <p:nvPr/>
        </p:nvSpPr>
        <p:spPr>
          <a:xfrm>
            <a:off x="6156176" y="1196752"/>
            <a:ext cx="2308001" cy="646331"/>
          </a:xfrm>
          <a:prstGeom prst="rect">
            <a:avLst/>
          </a:prstGeom>
          <a:noFill/>
        </p:spPr>
        <p:txBody>
          <a:bodyPr wrap="square" lIns="91440" tIns="45720" rIns="91440" bIns="45720">
            <a:spAutoFit/>
          </a:bodyPr>
          <a:lstStyle/>
          <a:p>
            <a:pPr algn="ctr"/>
            <a:r>
              <a:rPr lang="en-US" sz="3600" b="0" cap="none" spc="0" dirty="0" smtClean="0">
                <a:ln w="18415" cmpd="sng">
                  <a:noFill/>
                  <a:prstDash val="solid"/>
                </a:ln>
                <a:solidFill>
                  <a:schemeClr val="accent1">
                    <a:lumMod val="75000"/>
                  </a:schemeClr>
                </a:solidFill>
                <a:effectLst>
                  <a:outerShdw blurRad="63500" dir="3600000" algn="tl" rotWithShape="0">
                    <a:srgbClr val="000000">
                      <a:alpha val="70000"/>
                    </a:srgbClr>
                  </a:outerShdw>
                </a:effectLst>
              </a:rPr>
              <a:t>material</a:t>
            </a:r>
            <a:endParaRPr lang="ru-RU" sz="3600" b="0" cap="none" spc="0" dirty="0">
              <a:ln w="18415" cmpd="sng">
                <a:noFill/>
                <a:prstDash val="solid"/>
              </a:ln>
              <a:solidFill>
                <a:schemeClr val="accent1">
                  <a:lumMod val="75000"/>
                </a:schemeClr>
              </a:solidFill>
              <a:effectLst>
                <a:outerShdw blurRad="63500" dir="3600000" algn="tl" rotWithShape="0">
                  <a:srgbClr val="000000">
                    <a:alpha val="70000"/>
                  </a:srgbClr>
                </a:outerShdw>
              </a:effectLst>
            </a:endParaRPr>
          </a:p>
        </p:txBody>
      </p:sp>
      <p:sp>
        <p:nvSpPr>
          <p:cNvPr id="15" name="Прямоугольник 14"/>
          <p:cNvSpPr/>
          <p:nvPr/>
        </p:nvSpPr>
        <p:spPr>
          <a:xfrm>
            <a:off x="179512" y="404664"/>
            <a:ext cx="924932"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baggy</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16" name="Прямоугольник 15"/>
          <p:cNvSpPr/>
          <p:nvPr/>
        </p:nvSpPr>
        <p:spPr>
          <a:xfrm>
            <a:off x="8028384" y="548680"/>
            <a:ext cx="959557"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casual</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17" name="Прямоугольник 16"/>
          <p:cNvSpPr/>
          <p:nvPr/>
        </p:nvSpPr>
        <p:spPr>
          <a:xfrm>
            <a:off x="7308304" y="0"/>
            <a:ext cx="1600887" cy="461665"/>
          </a:xfrm>
          <a:prstGeom prst="rect">
            <a:avLst/>
          </a:prstGeom>
          <a:noFill/>
        </p:spPr>
        <p:txBody>
          <a:bodyPr wrap="none" lIns="91440" tIns="45720" rIns="91440" bIns="45720">
            <a:spAutoFit/>
          </a:bodyPr>
          <a:lstStyle/>
          <a:p>
            <a:pPr algn="ctr"/>
            <a:r>
              <a:rPr lang="en-US" sz="2400" dirty="0">
                <a:ln w="18415" cmpd="sng">
                  <a:noFill/>
                  <a:prstDash val="solid"/>
                </a:ln>
                <a:effectLst>
                  <a:outerShdw blurRad="63500" dir="3600000" algn="tl" rotWithShape="0">
                    <a:srgbClr val="000000">
                      <a:alpha val="70000"/>
                    </a:srgbClr>
                  </a:outerShdw>
                </a:effectLst>
              </a:rPr>
              <a:t>t</a:t>
            </a:r>
            <a:r>
              <a:rPr lang="en-US" sz="2400" b="0" cap="none" spc="0" dirty="0" smtClean="0">
                <a:ln w="18415" cmpd="sng">
                  <a:noFill/>
                  <a:prstDash val="solid"/>
                </a:ln>
                <a:effectLst>
                  <a:outerShdw blurRad="63500" dir="3600000" algn="tl" rotWithShape="0">
                    <a:srgbClr val="000000">
                      <a:alpha val="70000"/>
                    </a:srgbClr>
                  </a:outerShdw>
                </a:effectLst>
              </a:rPr>
              <a:t>ight-fitting</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18" name="Прямоугольник 17"/>
          <p:cNvSpPr/>
          <p:nvPr/>
        </p:nvSpPr>
        <p:spPr>
          <a:xfrm>
            <a:off x="5220072" y="0"/>
            <a:ext cx="585417"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silk</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19" name="Прямоугольник 18"/>
          <p:cNvSpPr/>
          <p:nvPr/>
        </p:nvSpPr>
        <p:spPr>
          <a:xfrm>
            <a:off x="5508104" y="404664"/>
            <a:ext cx="1111523"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woolen</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0" name="Прямоугольник 19"/>
          <p:cNvSpPr/>
          <p:nvPr/>
        </p:nvSpPr>
        <p:spPr>
          <a:xfrm>
            <a:off x="6804248" y="332656"/>
            <a:ext cx="803426"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linen</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1" name="Прямоугольник 20"/>
          <p:cNvSpPr/>
          <p:nvPr/>
        </p:nvSpPr>
        <p:spPr>
          <a:xfrm>
            <a:off x="4283968" y="0"/>
            <a:ext cx="936796"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velvet</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2" name="Прямоугольник 21"/>
          <p:cNvSpPr/>
          <p:nvPr/>
        </p:nvSpPr>
        <p:spPr>
          <a:xfrm>
            <a:off x="4139952" y="332656"/>
            <a:ext cx="1079463"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leather</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3" name="Прямоугольник 22"/>
          <p:cNvSpPr/>
          <p:nvPr/>
        </p:nvSpPr>
        <p:spPr>
          <a:xfrm>
            <a:off x="2987824" y="404664"/>
            <a:ext cx="995465"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cotton</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4" name="Прямоугольник 23"/>
          <p:cNvSpPr/>
          <p:nvPr/>
        </p:nvSpPr>
        <p:spPr>
          <a:xfrm>
            <a:off x="1187624" y="764704"/>
            <a:ext cx="874663"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nylon</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5" name="Прямоугольник 24"/>
          <p:cNvSpPr/>
          <p:nvPr/>
        </p:nvSpPr>
        <p:spPr>
          <a:xfrm>
            <a:off x="2195736" y="764704"/>
            <a:ext cx="907621"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smart</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6" name="Прямоугольник 25"/>
          <p:cNvSpPr/>
          <p:nvPr/>
        </p:nvSpPr>
        <p:spPr>
          <a:xfrm>
            <a:off x="3131840" y="764704"/>
            <a:ext cx="978153"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sporty</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7" name="Прямоугольник 26"/>
          <p:cNvSpPr/>
          <p:nvPr/>
        </p:nvSpPr>
        <p:spPr>
          <a:xfrm>
            <a:off x="1475656" y="0"/>
            <a:ext cx="1690335" cy="461665"/>
          </a:xfrm>
          <a:prstGeom prst="rect">
            <a:avLst/>
          </a:prstGeom>
          <a:noFill/>
        </p:spPr>
        <p:txBody>
          <a:bodyPr wrap="none" lIns="91440" tIns="45720" rIns="91440" bIns="45720">
            <a:spAutoFit/>
          </a:bodyPr>
          <a:lstStyle/>
          <a:p>
            <a:pPr algn="ctr"/>
            <a:r>
              <a:rPr lang="en-US" sz="2400" dirty="0">
                <a:ln w="18415" cmpd="sng">
                  <a:noFill/>
                  <a:prstDash val="solid"/>
                </a:ln>
                <a:effectLst>
                  <a:outerShdw blurRad="63500" dir="3600000" algn="tl" rotWithShape="0">
                    <a:srgbClr val="000000">
                      <a:alpha val="70000"/>
                    </a:srgbClr>
                  </a:outerShdw>
                </a:effectLst>
              </a:rPr>
              <a:t>l</a:t>
            </a:r>
            <a:r>
              <a:rPr lang="en-US" sz="2400" b="0" cap="none" spc="0" dirty="0" smtClean="0">
                <a:ln w="18415" cmpd="sng">
                  <a:noFill/>
                  <a:prstDash val="solid"/>
                </a:ln>
                <a:effectLst>
                  <a:outerShdw blurRad="63500" dir="3600000" algn="tl" rotWithShape="0">
                    <a:srgbClr val="000000">
                      <a:alpha val="70000"/>
                    </a:srgbClr>
                  </a:outerShdw>
                </a:effectLst>
              </a:rPr>
              <a:t>oose-fitting</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8" name="Прямоугольник 27"/>
          <p:cNvSpPr/>
          <p:nvPr/>
        </p:nvSpPr>
        <p:spPr>
          <a:xfrm>
            <a:off x="3203848" y="0"/>
            <a:ext cx="1110625"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elegant</a:t>
            </a:r>
            <a:endParaRPr lang="ru-RU" sz="2400" b="0" cap="none" spc="0" dirty="0">
              <a:ln w="18415" cmpd="sng">
                <a:noFill/>
                <a:prstDash val="solid"/>
              </a:ln>
              <a:effectLst>
                <a:outerShdw blurRad="63500" dir="3600000" algn="tl" rotWithShape="0">
                  <a:srgbClr val="000000">
                    <a:alpha val="70000"/>
                  </a:srgbClr>
                </a:outerShdw>
              </a:effectLst>
            </a:endParaRPr>
          </a:p>
        </p:txBody>
      </p:sp>
      <p:sp>
        <p:nvSpPr>
          <p:cNvPr id="29" name="Прямоугольник 28"/>
          <p:cNvSpPr/>
          <p:nvPr/>
        </p:nvSpPr>
        <p:spPr>
          <a:xfrm>
            <a:off x="4355976" y="764704"/>
            <a:ext cx="1031116" cy="461665"/>
          </a:xfrm>
          <a:prstGeom prst="rect">
            <a:avLst/>
          </a:prstGeom>
          <a:noFill/>
        </p:spPr>
        <p:txBody>
          <a:bodyPr wrap="none" lIns="91440" tIns="45720" rIns="91440" bIns="45720">
            <a:spAutoFit/>
          </a:bodyPr>
          <a:lstStyle/>
          <a:p>
            <a:pPr algn="ctr"/>
            <a:r>
              <a:rPr lang="en-US" sz="2400" b="0" cap="none" spc="0" dirty="0" smtClean="0">
                <a:ln w="18415" cmpd="sng">
                  <a:noFill/>
                  <a:prstDash val="solid"/>
                </a:ln>
                <a:effectLst>
                  <a:outerShdw blurRad="63500" dir="3600000" algn="tl" rotWithShape="0">
                    <a:srgbClr val="000000">
                      <a:alpha val="70000"/>
                    </a:srgbClr>
                  </a:outerShdw>
                </a:effectLst>
              </a:rPr>
              <a:t>scruffy</a:t>
            </a:r>
            <a:endParaRPr lang="ru-RU" sz="2400" b="0" cap="none" spc="0" dirty="0">
              <a:ln w="18415" cmpd="sng">
                <a:no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354</Words>
  <Application>Microsoft Office PowerPoint</Application>
  <PresentationFormat>Экран (4:3)</PresentationFormat>
  <Paragraphs>100</Paragraphs>
  <Slides>14</Slides>
  <Notes>0</Notes>
  <HiddenSlides>0</HiddenSlides>
  <MMClips>2</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Calibri</vt:lpstr>
      <vt:lpstr>Тема Office</vt:lpstr>
      <vt:lpstr>                                </vt:lpstr>
      <vt:lpstr>Say a tongue twister as fast as you can:</vt:lpstr>
      <vt:lpstr>The TOPIC of our lesson is</vt:lpstr>
      <vt:lpstr>pattern</vt:lpstr>
      <vt:lpstr>Style</vt:lpstr>
      <vt:lpstr>Презентация PowerPoint</vt:lpstr>
      <vt:lpstr>material</vt:lpstr>
      <vt:lpstr>Презентация PowerPoint</vt:lpstr>
      <vt:lpstr>Презентация PowerPoint</vt:lpstr>
      <vt:lpstr>Презентация PowerPoint</vt:lpstr>
      <vt:lpstr>Презентация PowerPoint</vt:lpstr>
      <vt:lpstr>Use the correct form of each word to fill in the blanks: fit, match, suit, wear, try, go 1. A: How about those trousers? They……… you  perfectly.     B: Yes, but they’re too casual for the occasion.  2. A: What about the red shirt? It……….. your trousers.     B: You’re right! I haven’t……… it for ages.  3. A: This dress is great. Why don’t you ……. it on?     B: The colour doesn’t ……… me.  4. A: What do you think of this shirt?      B: It doesn’t ……. with the trousers. </vt:lpstr>
      <vt:lpstr>Lisa is going to a party. What is she going to wear? Listen, read and say.   Read the dialogue and answer the questions. 1. Why is Lisa not ready yet? 2. Why doesn’t Clive approve of her first choice of outfit? 3. Why can’t Lisa wear her black trousers and velvet top? 4.Why does Clive decide not to wear his jeans?  </vt:lpstr>
      <vt:lpstr>Use the language in the box and the dialogue ex.6 p.61. Act out  your dialogues. You are going to a party/theatre/ school/rock concert/gym/cinema. You can’t decide what to wear. You ask your friend for help.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12.                         Saturday.</dc:title>
  <dc:creator>Заяц</dc:creator>
  <cp:lastModifiedBy>User</cp:lastModifiedBy>
  <cp:revision>34</cp:revision>
  <dcterms:created xsi:type="dcterms:W3CDTF">2015-12-10T11:50:37Z</dcterms:created>
  <dcterms:modified xsi:type="dcterms:W3CDTF">2023-04-24T17:07:44Z</dcterms:modified>
</cp:coreProperties>
</file>