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64" r:id="rId7"/>
    <p:sldId id="263" r:id="rId8"/>
    <p:sldId id="257" r:id="rId9"/>
    <p:sldId id="262" r:id="rId10"/>
    <p:sldId id="265" r:id="rId11"/>
    <p:sldId id="269" r:id="rId12"/>
    <p:sldId id="268" r:id="rId13"/>
    <p:sldId id="267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1AE5-AC0F-4B35-B338-CC75D2262A16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6DD-04B7-4EAB-A247-63AAAC9F8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4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1AE5-AC0F-4B35-B338-CC75D2262A16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6DD-04B7-4EAB-A247-63AAAC9F8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40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1AE5-AC0F-4B35-B338-CC75D2262A16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6DD-04B7-4EAB-A247-63AAAC9F8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1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1AE5-AC0F-4B35-B338-CC75D2262A16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6DD-04B7-4EAB-A247-63AAAC9F8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4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1AE5-AC0F-4B35-B338-CC75D2262A16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6DD-04B7-4EAB-A247-63AAAC9F8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6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1AE5-AC0F-4B35-B338-CC75D2262A16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6DD-04B7-4EAB-A247-63AAAC9F8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92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1AE5-AC0F-4B35-B338-CC75D2262A16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6DD-04B7-4EAB-A247-63AAAC9F8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41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1AE5-AC0F-4B35-B338-CC75D2262A16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6DD-04B7-4EAB-A247-63AAAC9F8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14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1AE5-AC0F-4B35-B338-CC75D2262A16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6DD-04B7-4EAB-A247-63AAAC9F8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4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1AE5-AC0F-4B35-B338-CC75D2262A16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6DD-04B7-4EAB-A247-63AAAC9F8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2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1AE5-AC0F-4B35-B338-CC75D2262A16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6DD-04B7-4EAB-A247-63AAAC9F8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6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E1AE5-AC0F-4B35-B338-CC75D2262A16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816DD-04B7-4EAB-A247-63AAAC9F8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2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6738" y="1519990"/>
            <a:ext cx="97337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B050"/>
                </a:solidFill>
                <a:latin typeface="Algerian" panose="04020705040A02060702" pitchFamily="82" charset="0"/>
              </a:rPr>
              <a:t>Past Simple Tense</a:t>
            </a:r>
            <a:endParaRPr lang="ru-RU" sz="8000" dirty="0" smtClean="0">
              <a:solidFill>
                <a:srgbClr val="00B050"/>
              </a:solidFill>
              <a:latin typeface="Algerian" panose="04020705040A02060702" pitchFamily="82" charset="0"/>
            </a:endParaRPr>
          </a:p>
          <a:p>
            <a:pPr algn="ctr"/>
            <a:r>
              <a:rPr lang="ru-RU" sz="4800" dirty="0"/>
              <a:t>(</a:t>
            </a:r>
            <a:r>
              <a:rPr lang="ru-RU" sz="4800" dirty="0" smtClean="0"/>
              <a:t>Простое прошедшее время)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13443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290304" y="16806"/>
            <a:ext cx="2524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Interrogative form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336" y="62972"/>
            <a:ext cx="588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Make interrogative sentences (the verb </a:t>
            </a:r>
            <a:r>
              <a:rPr lang="en-US" sz="2400" dirty="0" smtClean="0">
                <a:solidFill>
                  <a:srgbClr val="00B050"/>
                </a:solidFill>
              </a:rPr>
              <a:t>to be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368" y="1618488"/>
            <a:ext cx="75218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She was in Chicago in 1985.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The children were in the garden yesterday.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His brother was at school yesterday.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Her uncle was at home last night.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Lucy and Jane were at the cinema two days ago.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58368" y="2011680"/>
            <a:ext cx="4297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Was she in Chicago in 1985?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368" y="2891516"/>
            <a:ext cx="6463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Were the children in the garden yesterday?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368" y="3716941"/>
            <a:ext cx="5534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Was his brother at school yesterday?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368" y="4508587"/>
            <a:ext cx="5130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Was her uncle at home last night?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368" y="5424048"/>
            <a:ext cx="734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Were Lucy and Jane at the Cinema two days ago?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43853" y="352397"/>
            <a:ext cx="421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Образуйте вопросительную форму предложений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92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84" y="192024"/>
            <a:ext cx="7111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Regular </a:t>
            </a:r>
            <a:r>
              <a:rPr lang="ru-RU" sz="2400" dirty="0" smtClean="0"/>
              <a:t>(правильные)</a:t>
            </a:r>
            <a:r>
              <a:rPr lang="en-US" sz="2400" dirty="0" smtClean="0">
                <a:solidFill>
                  <a:srgbClr val="00B050"/>
                </a:solidFill>
              </a:rPr>
              <a:t>/irregular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/>
              <a:t>(неправильные)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verbs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62872" y="164592"/>
            <a:ext cx="231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Affirmative form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9536" y="1430911"/>
            <a:ext cx="107207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PT Sans"/>
              </a:rPr>
              <a:t>1. I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PT Sans"/>
              </a:rPr>
              <a:t> __________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PT Sans"/>
              </a:rPr>
              <a:t> (do) morning exercises.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0" i="0" dirty="0" smtClean="0">
                <a:solidFill>
                  <a:srgbClr val="000000"/>
                </a:solidFill>
                <a:effectLst/>
                <a:latin typeface="PT Sans"/>
              </a:rPr>
              <a:t>2. My husband __________(work) at a factory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PT Sans"/>
              </a:rPr>
              <a:t>last year.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0" i="0" dirty="0" smtClean="0">
                <a:solidFill>
                  <a:srgbClr val="000000"/>
                </a:solidFill>
                <a:effectLst/>
                <a:latin typeface="PT Sans"/>
              </a:rPr>
              <a:t>3. She __________(sleep) after dinner yesterday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0" i="0" dirty="0" smtClean="0">
                <a:solidFill>
                  <a:srgbClr val="000000"/>
                </a:solidFill>
                <a:effectLst/>
                <a:latin typeface="PT Sans"/>
              </a:rPr>
              <a:t>4. We __________(stay) at home last week.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0" i="0" dirty="0" smtClean="0">
                <a:solidFill>
                  <a:srgbClr val="000000"/>
                </a:solidFill>
                <a:effectLst/>
                <a:latin typeface="PT Sans"/>
              </a:rPr>
              <a:t>5. They __________(drink) tea yesterday.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0" i="0" dirty="0" smtClean="0">
                <a:solidFill>
                  <a:srgbClr val="000000"/>
                </a:solidFill>
                <a:effectLst/>
                <a:latin typeface="PT Sans"/>
              </a:rPr>
              <a:t>6. Mike __________ (study) English two years ago.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0" i="0" dirty="0" smtClean="0">
                <a:solidFill>
                  <a:srgbClr val="000000"/>
                </a:solidFill>
                <a:effectLst/>
                <a:latin typeface="PT Sans"/>
              </a:rPr>
              <a:t>7. Helen __________ (wash) </a:t>
            </a:r>
            <a:r>
              <a:rPr lang="en-US" sz="2800" dirty="0" smtClean="0">
                <a:solidFill>
                  <a:srgbClr val="000000"/>
                </a:solidFill>
                <a:latin typeface="PT Sans"/>
              </a:rPr>
              <a:t>her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PT Sans"/>
              </a:rPr>
              <a:t> car yesterday.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0" i="0" dirty="0" smtClean="0">
                <a:solidFill>
                  <a:srgbClr val="000000"/>
                </a:solidFill>
                <a:effectLst/>
                <a:latin typeface="PT Sans"/>
              </a:rPr>
              <a:t>8. </a:t>
            </a:r>
            <a:r>
              <a:rPr lang="en-US" sz="2800" dirty="0" smtClean="0">
                <a:solidFill>
                  <a:srgbClr val="000000"/>
                </a:solidFill>
                <a:latin typeface="PT Sans"/>
              </a:rPr>
              <a:t>My brother __________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PT Sans"/>
              </a:rPr>
              <a:t> (meet) his good friend.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0" i="0" dirty="0" smtClean="0">
                <a:solidFill>
                  <a:srgbClr val="000000"/>
                </a:solidFill>
                <a:effectLst/>
                <a:latin typeface="PT Sans"/>
              </a:rPr>
              <a:t>9. </a:t>
            </a:r>
            <a:r>
              <a:rPr lang="en-US" sz="2800" dirty="0" smtClean="0">
                <a:solidFill>
                  <a:srgbClr val="000000"/>
                </a:solidFill>
                <a:latin typeface="PT Sans"/>
              </a:rPr>
              <a:t>He __________ (buy) a present for his mother.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0" i="0" dirty="0" smtClean="0">
                <a:solidFill>
                  <a:srgbClr val="000000"/>
                </a:solidFill>
                <a:effectLst/>
                <a:latin typeface="PT Sans"/>
              </a:rPr>
              <a:t>10. It __________(want) to remember everything.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57984" y="1458343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did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6461" y="1856232"/>
            <a:ext cx="1271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worked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8608" y="2262997"/>
            <a:ext cx="89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slept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4761" y="2719682"/>
            <a:ext cx="112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stayed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0798" y="3123497"/>
            <a:ext cx="1015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drank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0348" y="3563439"/>
            <a:ext cx="1269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studied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0798" y="3964018"/>
            <a:ext cx="1305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washed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6461" y="4408508"/>
            <a:ext cx="76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met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9467" y="4816083"/>
            <a:ext cx="1226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bought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7984" y="5280071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wanted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00507" y="626257"/>
            <a:ext cx="319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Откройте скобки, поставьте глагол в правильную форму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41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84" y="192024"/>
            <a:ext cx="7111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Regular </a:t>
            </a:r>
            <a:r>
              <a:rPr lang="ru-RU" sz="2400" dirty="0" smtClean="0"/>
              <a:t>(правильные)</a:t>
            </a:r>
            <a:r>
              <a:rPr lang="en-US" sz="2400" dirty="0" smtClean="0">
                <a:solidFill>
                  <a:srgbClr val="00B050"/>
                </a:solidFill>
              </a:rPr>
              <a:t>/irregular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/>
              <a:t>(неправильные)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verbs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90304" y="192024"/>
            <a:ext cx="199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Negative form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4553" y="1217688"/>
            <a:ext cx="93055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800" b="0" i="0" dirty="0" smtClean="0">
                <a:solidFill>
                  <a:srgbClr val="000000"/>
                </a:solidFill>
                <a:effectLst/>
                <a:latin typeface="PT Sans"/>
              </a:rPr>
              <a:t>Tom cleaned his room yesterday.</a:t>
            </a:r>
          </a:p>
          <a:p>
            <a:pPr>
              <a:buFont typeface="+mj-lt"/>
              <a:buAutoNum type="arabicPeriod"/>
            </a:pPr>
            <a:endParaRPr lang="en-US" sz="2800" b="0" i="0" dirty="0" smtClean="0">
              <a:solidFill>
                <a:srgbClr val="000000"/>
              </a:solidFill>
              <a:effectLst/>
              <a:latin typeface="PT Sans"/>
            </a:endParaRPr>
          </a:p>
          <a:p>
            <a:pPr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PT Sans"/>
              </a:rPr>
              <a:t>Nina washed dishes last week.</a:t>
            </a:r>
          </a:p>
          <a:p>
            <a:pPr>
              <a:buFont typeface="+mj-lt"/>
              <a:buAutoNum type="arabicPeriod"/>
            </a:pPr>
            <a:endParaRPr lang="en-US" sz="2800" b="0" i="0" dirty="0" smtClean="0">
              <a:solidFill>
                <a:srgbClr val="000000"/>
              </a:solidFill>
              <a:effectLst/>
              <a:latin typeface="PT Sans"/>
            </a:endParaRPr>
          </a:p>
          <a:p>
            <a:pPr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PT Sans"/>
              </a:rPr>
              <a:t>A big bug bit my cat.</a:t>
            </a:r>
          </a:p>
          <a:p>
            <a:pPr>
              <a:buFont typeface="+mj-lt"/>
              <a:buAutoNum type="arabicPeriod"/>
            </a:pPr>
            <a:endParaRPr lang="en-US" sz="2800" b="0" i="0" dirty="0" smtClean="0">
              <a:solidFill>
                <a:srgbClr val="000000"/>
              </a:solidFill>
              <a:effectLst/>
              <a:latin typeface="PT Sans"/>
            </a:endParaRPr>
          </a:p>
          <a:p>
            <a:pPr>
              <a:buFont typeface="+mj-lt"/>
              <a:buAutoNum type="arabicPeriod"/>
            </a:pPr>
            <a:r>
              <a:rPr lang="en-US" sz="2800" b="0" i="0" dirty="0" smtClean="0">
                <a:solidFill>
                  <a:srgbClr val="000000"/>
                </a:solidFill>
                <a:effectLst/>
                <a:latin typeface="PT Sans"/>
              </a:rPr>
              <a:t> Ann painted pictures yesterday.</a:t>
            </a:r>
          </a:p>
          <a:p>
            <a:pPr>
              <a:buFont typeface="+mj-lt"/>
              <a:buAutoNum type="arabicPeriod"/>
            </a:pPr>
            <a:endParaRPr lang="en-US" sz="2800" b="0" i="0" dirty="0" smtClean="0">
              <a:solidFill>
                <a:srgbClr val="000000"/>
              </a:solidFill>
              <a:effectLst/>
              <a:latin typeface="PT Sans"/>
            </a:endParaRPr>
          </a:p>
          <a:p>
            <a:pPr>
              <a:buFont typeface="+mj-lt"/>
              <a:buAutoNum type="arabicPeriod"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PT Sans"/>
              </a:rPr>
              <a:t> 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PT Sans"/>
              </a:rPr>
              <a:t>He brought a new book yesterday</a:t>
            </a:r>
            <a:r>
              <a:rPr lang="ru-RU" sz="2800" dirty="0" smtClean="0">
                <a:solidFill>
                  <a:srgbClr val="000000"/>
                </a:solidFill>
                <a:latin typeface="PT Sans"/>
              </a:rPr>
              <a:t>.</a:t>
            </a:r>
            <a:endParaRPr lang="en-US" sz="2800" dirty="0" smtClean="0">
              <a:solidFill>
                <a:srgbClr val="000000"/>
              </a:solidFill>
              <a:latin typeface="PT Sans"/>
            </a:endParaRPr>
          </a:p>
          <a:p>
            <a:pPr>
              <a:buFont typeface="+mj-lt"/>
              <a:buAutoNum type="arabicPeriod"/>
            </a:pPr>
            <a:endParaRPr lang="en-US" sz="2800" b="0" i="0" dirty="0" smtClean="0">
              <a:solidFill>
                <a:srgbClr val="000000"/>
              </a:solidFill>
              <a:effectLst/>
              <a:latin typeface="PT Sans"/>
            </a:endParaRPr>
          </a:p>
          <a:p>
            <a:pPr>
              <a:buFont typeface="+mj-lt"/>
              <a:buAutoNum type="arabicPeriod"/>
            </a:pPr>
            <a:r>
              <a:rPr lang="en-US" sz="2800" b="0" i="0" dirty="0" smtClean="0">
                <a:solidFill>
                  <a:srgbClr val="000000"/>
                </a:solidFill>
                <a:effectLst/>
                <a:latin typeface="PT Sans"/>
              </a:rPr>
              <a:t> Fred cooked breakfast for his family last Sunday.</a:t>
            </a:r>
          </a:p>
          <a:p>
            <a:pPr>
              <a:buFont typeface="+mj-lt"/>
              <a:buAutoNum type="arabicPeriod"/>
            </a:pPr>
            <a:endParaRPr lang="en-US" sz="2800" b="0" i="0" dirty="0">
              <a:solidFill>
                <a:srgbClr val="000000"/>
              </a:solidFill>
              <a:effectLst/>
              <a:latin typeface="PT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4553" y="1609344"/>
            <a:ext cx="5511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Tom didn’t clean his room yesterday.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4553" y="2524220"/>
            <a:ext cx="5085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Nina didn’t wash dishes last week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4553" y="3325957"/>
            <a:ext cx="4265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big bug didn’t bite my cat.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4553" y="4240833"/>
            <a:ext cx="528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Ann didn’t paint pictures yesterday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4553" y="5030526"/>
            <a:ext cx="5685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 didn’t bring a new book yesterday.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4553" y="5856135"/>
            <a:ext cx="7745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Fred didn’t cook breakfast for his family last Sunday.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00507" y="626257"/>
            <a:ext cx="319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Образуйте отрицательную форму предложений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20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344" y="1300216"/>
            <a:ext cx="85740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meeting began on time. </a:t>
            </a:r>
          </a:p>
          <a:p>
            <a:pPr marL="514350" indent="-514350">
              <a:buAutoNum type="arabicPeriod"/>
            </a:pPr>
            <a:endParaRPr lang="en-US" sz="28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They went to London last weekend. </a:t>
            </a:r>
          </a:p>
          <a:p>
            <a:endParaRPr lang="en-US" sz="28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I invited Joe and Tina for dinner on Saturday. </a:t>
            </a:r>
          </a:p>
          <a:p>
            <a:endParaRPr lang="en-US" sz="28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He liked the food at the restaurant last night.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She walked her dog in the morning. </a:t>
            </a:r>
          </a:p>
          <a:p>
            <a:endParaRPr lang="en-US" sz="28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Martin got up late yesterday.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584" y="192024"/>
            <a:ext cx="7111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Regular </a:t>
            </a:r>
            <a:r>
              <a:rPr lang="ru-RU" sz="2400" dirty="0" smtClean="0"/>
              <a:t>(правильные)</a:t>
            </a:r>
            <a:r>
              <a:rPr lang="en-US" sz="2400" dirty="0" smtClean="0">
                <a:solidFill>
                  <a:srgbClr val="00B050"/>
                </a:solidFill>
              </a:rPr>
              <a:t>/irregular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/>
              <a:t>(неправильные)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verbs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62872" y="155448"/>
            <a:ext cx="2524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Interrogative form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344" y="1709928"/>
            <a:ext cx="4791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Did the meeting begin on time?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8344" y="2532888"/>
            <a:ext cx="5566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Did they go to London last weekend?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8344" y="3355848"/>
            <a:ext cx="7144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Did I invite Joe and Tina for dinner on Saturday?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8475" y="4220858"/>
            <a:ext cx="7134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Did he like the food at the restaurant last night?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4933" y="5085868"/>
            <a:ext cx="5619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Did she walk her dog in the morning?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8475" y="5928293"/>
            <a:ext cx="5034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Did Martin get up late yesterday?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62872" y="657845"/>
            <a:ext cx="323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Образуйте вопросительную форму предложений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22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0824" y="2130552"/>
            <a:ext cx="8464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Thank you for your attention!</a:t>
            </a:r>
            <a:endParaRPr lang="ru-RU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52" y="3053882"/>
            <a:ext cx="408432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282" y="152410"/>
            <a:ext cx="11215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err="1" smtClean="0">
                <a:solidFill>
                  <a:srgbClr val="00B050"/>
                </a:solidFill>
                <a:effectLst/>
                <a:latin typeface="PT Serif"/>
              </a:rPr>
              <a:t>Past</a:t>
            </a:r>
            <a:r>
              <a:rPr lang="ru-RU" b="1" i="0" dirty="0" smtClean="0">
                <a:solidFill>
                  <a:srgbClr val="00B050"/>
                </a:solidFill>
                <a:effectLst/>
                <a:latin typeface="PT Serif"/>
              </a:rPr>
              <a:t> </a:t>
            </a:r>
            <a:r>
              <a:rPr lang="ru-RU" b="1" i="0" dirty="0" err="1" smtClean="0">
                <a:solidFill>
                  <a:srgbClr val="00B050"/>
                </a:solidFill>
                <a:effectLst/>
                <a:latin typeface="PT Serif"/>
              </a:rPr>
              <a:t>Simple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 – простое прошедшее время. Предложения, в которых оно использовано, относят нас к прошлым событиям, которые никак не связаны с настоящим. Это время допустимо использовать только в контексте прошлого, который может быть подчеркнут: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7281" y="1685770"/>
            <a:ext cx="1150464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T Serif"/>
              </a:rPr>
              <a:t>А) разнообразными обстоятельствами времени: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уesterday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last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Sunday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day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before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yesterday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last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week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\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month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\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year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ago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2010,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</a:t>
            </a:r>
            <a:r>
              <a:rPr kumimoji="0" lang="en-US" altLang="ru-RU" sz="1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November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7281" y="2999926"/>
            <a:ext cx="968297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T Serif"/>
              </a:rPr>
              <a:t>Б) другими действиями в прошлом: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Alexis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came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when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Sophia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was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already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asleep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– Алексис пришла, когда София уже спала.</a:t>
            </a:r>
          </a:p>
        </p:txBody>
      </p:sp>
    </p:spTree>
    <p:extLst>
      <p:ext uri="{BB962C8B-B14F-4D97-AF65-F5344CB8AC3E}">
        <p14:creationId xmlns:p14="http://schemas.microsoft.com/office/powerpoint/2010/main" val="182889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9878" y="1122889"/>
            <a:ext cx="11597952" cy="29700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Past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Simple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 употребляется для обозначения</a:t>
            </a: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PT Serif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T Serif"/>
              </a:rPr>
              <a:t>простых единичных действий, которые произошли в прошлом, или фактов, относящихся к прошлому.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Mia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ru-RU" altLang="ru-RU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was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a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beauty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Миа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была красавицей.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Logan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ru-RU" altLang="ru-RU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didn’t</a:t>
            </a:r>
            <a:r>
              <a:rPr kumimoji="0" lang="ru-RU" alt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hear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what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Gabriel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said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Логан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не слышал, что сказал Габриэль.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T Serif"/>
              </a:rPr>
              <a:t>привычных, повторяющихся действий в прошлом.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All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summer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Aidan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ru-RU" altLang="ru-RU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got</a:t>
            </a:r>
            <a:r>
              <a:rPr kumimoji="0" lang="ru-RU" alt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up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at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5. – Все лето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Эйдон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вставал в 5.</a:t>
            </a:r>
          </a:p>
        </p:txBody>
      </p:sp>
    </p:spTree>
    <p:extLst>
      <p:ext uri="{BB962C8B-B14F-4D97-AF65-F5344CB8AC3E}">
        <p14:creationId xmlns:p14="http://schemas.microsoft.com/office/powerpoint/2010/main" val="216613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9344" y="578918"/>
            <a:ext cx="9361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PT Serif"/>
              </a:rPr>
              <a:t>Утвердительные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PT Serif"/>
              </a:rPr>
              <a:t> (affirmative)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PT Serif"/>
              </a:rPr>
              <a:t> предложения в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PT Serif"/>
              </a:rPr>
              <a:t>Past</a:t>
            </a:r>
            <a:r>
              <a:rPr lang="en-US" b="1" dirty="0">
                <a:solidFill>
                  <a:srgbClr val="000000"/>
                </a:solidFill>
                <a:latin typeface="PT Serif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PT Serif"/>
              </a:rPr>
              <a:t>Simple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 образуются по следующей схеме: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35086" y="1856792"/>
            <a:ext cx="52902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err="1" smtClean="0">
                <a:solidFill>
                  <a:srgbClr val="002060"/>
                </a:solidFill>
              </a:rPr>
              <a:t>сущ</a:t>
            </a:r>
            <a:r>
              <a:rPr lang="ru-RU" sz="8000" dirty="0" smtClean="0">
                <a:solidFill>
                  <a:srgbClr val="002060"/>
                </a:solidFill>
              </a:rPr>
              <a:t> + </a:t>
            </a:r>
            <a:r>
              <a:rPr lang="en-US" sz="8000" dirty="0" smtClean="0">
                <a:solidFill>
                  <a:srgbClr val="FF0000"/>
                </a:solidFill>
              </a:rPr>
              <a:t>V</a:t>
            </a:r>
            <a:r>
              <a:rPr lang="en-US" sz="6000" dirty="0" smtClean="0">
                <a:solidFill>
                  <a:srgbClr val="FF0000"/>
                </a:solidFill>
              </a:rPr>
              <a:t>2(-</a:t>
            </a:r>
            <a:r>
              <a:rPr lang="en-US" sz="6000" dirty="0" err="1" smtClean="0">
                <a:solidFill>
                  <a:srgbClr val="FF0000"/>
                </a:solidFill>
              </a:rPr>
              <a:t>ed</a:t>
            </a:r>
            <a:r>
              <a:rPr lang="en-US" sz="6000" dirty="0" smtClean="0">
                <a:solidFill>
                  <a:srgbClr val="FF0000"/>
                </a:solidFill>
              </a:rPr>
              <a:t>)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4918" y="5288340"/>
            <a:ext cx="90204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V2</a:t>
            </a:r>
            <a:r>
              <a:rPr lang="en-US" sz="2400" dirty="0" smtClean="0"/>
              <a:t> – </a:t>
            </a:r>
            <a:r>
              <a:rPr lang="ru-RU" sz="2400" dirty="0" smtClean="0"/>
              <a:t>неправильные глаголы (см в таблице неправильных глаголов).</a:t>
            </a:r>
          </a:p>
          <a:p>
            <a:pPr algn="ctr"/>
            <a:r>
              <a:rPr lang="en-US" sz="2400" b="1" i="1" dirty="0" smtClean="0">
                <a:solidFill>
                  <a:srgbClr val="00B050"/>
                </a:solidFill>
              </a:rPr>
              <a:t>go – went </a:t>
            </a:r>
            <a:endParaRPr lang="ru-RU" sz="2400" b="1" i="1" dirty="0" smtClean="0">
              <a:solidFill>
                <a:srgbClr val="00B050"/>
              </a:solidFill>
            </a:endParaRPr>
          </a:p>
          <a:p>
            <a:r>
              <a:rPr lang="en-US" sz="2400" b="1" dirty="0" err="1" smtClean="0">
                <a:solidFill>
                  <a:srgbClr val="00B050"/>
                </a:solidFill>
              </a:rPr>
              <a:t>Ved</a:t>
            </a:r>
            <a:r>
              <a:rPr lang="en-US" sz="2400" dirty="0" smtClean="0"/>
              <a:t> – </a:t>
            </a:r>
            <a:r>
              <a:rPr lang="ru-RU" sz="2400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–</a:t>
            </a:r>
            <a:r>
              <a:rPr lang="en-US" sz="2400" b="1" dirty="0" err="1" smtClean="0">
                <a:solidFill>
                  <a:srgbClr val="00B050"/>
                </a:solidFill>
              </a:rPr>
              <a:t>ed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/>
              <a:t>добавляется к правильным глаголам.</a:t>
            </a:r>
            <a:endParaRPr lang="en-US" sz="2400" dirty="0" smtClean="0"/>
          </a:p>
          <a:p>
            <a:pPr algn="ctr"/>
            <a:r>
              <a:rPr lang="en-US" sz="2400" b="1" i="1" dirty="0">
                <a:solidFill>
                  <a:srgbClr val="00B050"/>
                </a:solidFill>
              </a:rPr>
              <a:t>p</a:t>
            </a:r>
            <a:r>
              <a:rPr lang="en-US" sz="2400" b="1" i="1" dirty="0" smtClean="0">
                <a:solidFill>
                  <a:srgbClr val="00B050"/>
                </a:solidFill>
              </a:rPr>
              <a:t>lay – play</a:t>
            </a:r>
            <a:r>
              <a:rPr lang="en-US" sz="2400" b="1" i="1" dirty="0" smtClean="0">
                <a:solidFill>
                  <a:srgbClr val="FF0000"/>
                </a:solidFill>
              </a:rPr>
              <a:t>ed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7759" y="3396275"/>
            <a:ext cx="47248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</a:rPr>
              <a:t>I play</a:t>
            </a:r>
            <a:r>
              <a:rPr lang="en-US" sz="2800" i="1" dirty="0" smtClean="0">
                <a:solidFill>
                  <a:srgbClr val="FF0000"/>
                </a:solidFill>
              </a:rPr>
              <a:t>ed</a:t>
            </a:r>
            <a:r>
              <a:rPr lang="en-US" sz="2800" i="1" dirty="0" smtClean="0">
                <a:solidFill>
                  <a:srgbClr val="002060"/>
                </a:solidFill>
              </a:rPr>
              <a:t> football yesterday.</a:t>
            </a:r>
          </a:p>
          <a:p>
            <a:r>
              <a:rPr lang="en-US" sz="2800" i="1" dirty="0" smtClean="0">
                <a:solidFill>
                  <a:srgbClr val="002060"/>
                </a:solidFill>
              </a:rPr>
              <a:t>I </a:t>
            </a:r>
            <a:r>
              <a:rPr lang="en-US" sz="2800" i="1" dirty="0" smtClean="0">
                <a:solidFill>
                  <a:srgbClr val="FF0000"/>
                </a:solidFill>
              </a:rPr>
              <a:t>went</a:t>
            </a:r>
            <a:r>
              <a:rPr lang="en-US" sz="2800" i="1" dirty="0" smtClean="0">
                <a:solidFill>
                  <a:srgbClr val="002060"/>
                </a:solidFill>
              </a:rPr>
              <a:t> to the cinema yesterday.</a:t>
            </a:r>
          </a:p>
          <a:p>
            <a:r>
              <a:rPr lang="en-US" sz="2800" i="1" dirty="0" smtClean="0">
                <a:solidFill>
                  <a:srgbClr val="002060"/>
                </a:solidFill>
              </a:rPr>
              <a:t>I</a:t>
            </a:r>
            <a:r>
              <a:rPr lang="en-US" sz="2800" i="1" dirty="0" smtClean="0">
                <a:solidFill>
                  <a:srgbClr val="FF0000"/>
                </a:solidFill>
              </a:rPr>
              <a:t> was </a:t>
            </a:r>
            <a:r>
              <a:rPr lang="en-US" sz="2800" i="1" dirty="0" smtClean="0">
                <a:solidFill>
                  <a:srgbClr val="002060"/>
                </a:solidFill>
              </a:rPr>
              <a:t>at school yesterday.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7951" y="27103"/>
            <a:ext cx="10915809" cy="66171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swald"/>
              </a:rPr>
              <a:t>Правила прибавления окончания  -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swald"/>
              </a:rPr>
              <a:t>ed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swald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Если глагол заканчивается на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PT Serif"/>
              </a:rPr>
              <a:t>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, то прибавляется только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PT Serif"/>
              </a:rPr>
              <a:t>–d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: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dance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danced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Если инфинитив оканчивается на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PT Serif"/>
              </a:rPr>
              <a:t> –y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 с предшествующей</a:t>
            </a:r>
            <a:r>
              <a:rPr kumimoji="0" lang="ru-RU" alt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 согласной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,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PT Serif"/>
              </a:rPr>
              <a:t> y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переходит в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PT Serif"/>
              </a:rPr>
              <a:t>i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: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ru-RU" sz="2400" dirty="0"/>
              <a:t>c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ry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cried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Но если перед 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PT Serif"/>
              </a:rPr>
              <a:t>-y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стоит </a:t>
            </a:r>
            <a:r>
              <a:rPr kumimoji="0" lang="ru-RU" alt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гласная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, то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PT Serif"/>
              </a:rPr>
              <a:t> y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 сохраняется: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ru-RU" sz="2400" dirty="0"/>
              <a:t>p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lay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played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Односложные глаголы с </a:t>
            </a:r>
            <a:r>
              <a:rPr kumimoji="0" lang="ru-RU" alt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кратким гласным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 в корне и</a:t>
            </a:r>
            <a:r>
              <a:rPr kumimoji="0" lang="ru-RU" alt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 одним согласным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 на конце удваивают конечную согласную: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ru-RU" sz="2400" dirty="0"/>
              <a:t>s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top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stopped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Глаголы с конечными согласными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PT Serif"/>
              </a:rPr>
              <a:t>w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 и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PT Serif"/>
              </a:rPr>
              <a:t>x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 являются исключением и не удваивают конечную согласную: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ru-RU" sz="2400" dirty="0"/>
              <a:t>b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ox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boxed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ru-RU" sz="2400" dirty="0"/>
              <a:t>r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elax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relaxed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Двусложные глаголы, заканчивающиеся на краткий гласный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PT Serif"/>
              </a:rPr>
              <a:t>+l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, удваивают конечную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PT Serif"/>
              </a:rPr>
              <a:t> l: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travel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travelled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ru-RU" sz="2400" dirty="0"/>
              <a:t>c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ancel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cancelled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8334" y="652070"/>
            <a:ext cx="9361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PT Serif"/>
              </a:rPr>
              <a:t>Отрица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PT Serif"/>
              </a:rPr>
              <a:t>тельные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PT Serif"/>
              </a:rPr>
              <a:t> (negative)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PT Serif"/>
              </a:rPr>
              <a:t> предложения в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PT Serif"/>
              </a:rPr>
              <a:t>Past</a:t>
            </a:r>
            <a:r>
              <a:rPr lang="en-US" b="1" dirty="0">
                <a:solidFill>
                  <a:srgbClr val="000000"/>
                </a:solidFill>
                <a:latin typeface="PT Serif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PT Serif"/>
              </a:rPr>
              <a:t>Simple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 образуются по следующей схеме: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85862" y="1902512"/>
            <a:ext cx="72266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err="1" smtClean="0">
                <a:solidFill>
                  <a:srgbClr val="002060"/>
                </a:solidFill>
              </a:rPr>
              <a:t>сущ</a:t>
            </a:r>
            <a:r>
              <a:rPr lang="ru-RU" sz="8000" dirty="0" smtClean="0">
                <a:solidFill>
                  <a:srgbClr val="002060"/>
                </a:solidFill>
              </a:rPr>
              <a:t> + </a:t>
            </a:r>
            <a:r>
              <a:rPr lang="en-US" sz="8000" dirty="0" smtClean="0">
                <a:solidFill>
                  <a:srgbClr val="FF0000"/>
                </a:solidFill>
              </a:rPr>
              <a:t>didn’t</a:t>
            </a:r>
            <a:r>
              <a:rPr lang="en-US" sz="8000" dirty="0" smtClean="0">
                <a:solidFill>
                  <a:srgbClr val="002060"/>
                </a:solidFill>
              </a:rPr>
              <a:t> + </a:t>
            </a:r>
            <a:r>
              <a:rPr lang="en-US" sz="8000" dirty="0" smtClean="0">
                <a:solidFill>
                  <a:srgbClr val="FF0000"/>
                </a:solidFill>
              </a:rPr>
              <a:t>V</a:t>
            </a:r>
            <a:r>
              <a:rPr lang="en-US" sz="6000" dirty="0">
                <a:solidFill>
                  <a:srgbClr val="FF0000"/>
                </a:solidFill>
              </a:rPr>
              <a:t>1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7075" y="4107061"/>
            <a:ext cx="5384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</a:rPr>
              <a:t>I didn’t </a:t>
            </a:r>
            <a:r>
              <a:rPr lang="en-US" sz="2800" i="1" dirty="0" smtClean="0">
                <a:solidFill>
                  <a:srgbClr val="FF0000"/>
                </a:solidFill>
              </a:rPr>
              <a:t>play</a:t>
            </a:r>
            <a:r>
              <a:rPr lang="en-US" sz="2800" i="1" dirty="0" smtClean="0">
                <a:solidFill>
                  <a:srgbClr val="002060"/>
                </a:solidFill>
              </a:rPr>
              <a:t> football yesterday.</a:t>
            </a:r>
          </a:p>
          <a:p>
            <a:r>
              <a:rPr lang="en-US" sz="2800" i="1" dirty="0" smtClean="0">
                <a:solidFill>
                  <a:srgbClr val="002060"/>
                </a:solidFill>
              </a:rPr>
              <a:t>I didn’t </a:t>
            </a:r>
            <a:r>
              <a:rPr lang="en-US" sz="2800" i="1" dirty="0" smtClean="0">
                <a:solidFill>
                  <a:srgbClr val="FF0000"/>
                </a:solidFill>
              </a:rPr>
              <a:t>go</a:t>
            </a:r>
            <a:r>
              <a:rPr lang="en-US" sz="2800" i="1" dirty="0" smtClean="0">
                <a:solidFill>
                  <a:srgbClr val="002060"/>
                </a:solidFill>
              </a:rPr>
              <a:t> to the cinema yesterday. </a:t>
            </a:r>
          </a:p>
          <a:p>
            <a:r>
              <a:rPr lang="en-US" sz="2800" i="1" dirty="0" smtClean="0">
                <a:solidFill>
                  <a:srgbClr val="002060"/>
                </a:solidFill>
              </a:rPr>
              <a:t>I </a:t>
            </a:r>
            <a:r>
              <a:rPr lang="en-US" sz="2800" i="1" dirty="0" smtClean="0">
                <a:solidFill>
                  <a:srgbClr val="FF0000"/>
                </a:solidFill>
              </a:rPr>
              <a:t>wasn’t</a:t>
            </a:r>
            <a:r>
              <a:rPr lang="en-US" sz="2800" i="1" dirty="0" smtClean="0">
                <a:solidFill>
                  <a:srgbClr val="002060"/>
                </a:solidFill>
              </a:rPr>
              <a:t> at school yesterday.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8334" y="652070"/>
            <a:ext cx="9361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PT Serif"/>
              </a:rPr>
              <a:t>Вопроси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PT Serif"/>
              </a:rPr>
              <a:t>тельные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PT Serif"/>
              </a:rPr>
              <a:t> (interrogative)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PT Serif"/>
              </a:rPr>
              <a:t> предложения в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PT Serif"/>
              </a:rPr>
              <a:t>Past</a:t>
            </a:r>
            <a:r>
              <a:rPr lang="en-US" b="1" dirty="0">
                <a:solidFill>
                  <a:srgbClr val="000000"/>
                </a:solidFill>
                <a:latin typeface="PT Serif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PT Serif"/>
              </a:rPr>
              <a:t>Simple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 образуются по следующей схеме: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94440" y="1719632"/>
            <a:ext cx="66095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Did</a:t>
            </a:r>
            <a:r>
              <a:rPr lang="en-US" sz="8000" dirty="0" smtClean="0">
                <a:solidFill>
                  <a:srgbClr val="002060"/>
                </a:solidFill>
              </a:rPr>
              <a:t> + </a:t>
            </a:r>
            <a:r>
              <a:rPr lang="ru-RU" sz="8000" dirty="0" err="1" smtClean="0">
                <a:solidFill>
                  <a:srgbClr val="002060"/>
                </a:solidFill>
              </a:rPr>
              <a:t>сущ</a:t>
            </a:r>
            <a:r>
              <a:rPr lang="ru-RU" sz="8000" dirty="0" smtClean="0">
                <a:solidFill>
                  <a:srgbClr val="002060"/>
                </a:solidFill>
              </a:rPr>
              <a:t> + </a:t>
            </a:r>
            <a:r>
              <a:rPr lang="en-US" sz="8000" dirty="0" smtClean="0">
                <a:solidFill>
                  <a:srgbClr val="FF0000"/>
                </a:solidFill>
              </a:rPr>
              <a:t>V</a:t>
            </a:r>
            <a:r>
              <a:rPr lang="en-US" sz="6000" dirty="0" smtClean="0">
                <a:solidFill>
                  <a:srgbClr val="FF0000"/>
                </a:solidFill>
              </a:rPr>
              <a:t>1</a:t>
            </a:r>
            <a:r>
              <a:rPr lang="en-US" sz="8000" dirty="0" smtClean="0">
                <a:solidFill>
                  <a:srgbClr val="002060"/>
                </a:solidFill>
              </a:rPr>
              <a:t>?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6035" y="3886200"/>
            <a:ext cx="50263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Did</a:t>
            </a:r>
            <a:r>
              <a:rPr lang="en-US" sz="2800" i="1" dirty="0" smtClean="0">
                <a:solidFill>
                  <a:srgbClr val="002060"/>
                </a:solidFill>
              </a:rPr>
              <a:t> I </a:t>
            </a:r>
            <a:r>
              <a:rPr lang="en-US" sz="2800" i="1" dirty="0" smtClean="0">
                <a:solidFill>
                  <a:srgbClr val="FF0000"/>
                </a:solidFill>
              </a:rPr>
              <a:t>play</a:t>
            </a:r>
            <a:r>
              <a:rPr lang="en-US" sz="2800" i="1" dirty="0" smtClean="0">
                <a:solidFill>
                  <a:srgbClr val="002060"/>
                </a:solidFill>
              </a:rPr>
              <a:t> football yesterday?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Did</a:t>
            </a:r>
            <a:r>
              <a:rPr lang="en-US" sz="2800" i="1" dirty="0" smtClean="0">
                <a:solidFill>
                  <a:srgbClr val="002060"/>
                </a:solidFill>
              </a:rPr>
              <a:t> I </a:t>
            </a:r>
            <a:r>
              <a:rPr lang="en-US" sz="2800" i="1" dirty="0" smtClean="0">
                <a:solidFill>
                  <a:srgbClr val="FF0000"/>
                </a:solidFill>
              </a:rPr>
              <a:t>go</a:t>
            </a:r>
            <a:r>
              <a:rPr lang="en-US" sz="2800" i="1" dirty="0" smtClean="0">
                <a:solidFill>
                  <a:srgbClr val="002060"/>
                </a:solidFill>
              </a:rPr>
              <a:t> to the cinema yesterday?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Was</a:t>
            </a:r>
            <a:r>
              <a:rPr lang="en-US" sz="2800" i="1" dirty="0" smtClean="0">
                <a:solidFill>
                  <a:srgbClr val="002060"/>
                </a:solidFill>
              </a:rPr>
              <a:t> I at school yesterday?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56" y="100584"/>
            <a:ext cx="3480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verb </a:t>
            </a:r>
            <a:r>
              <a:rPr lang="en-US" sz="2400" b="1" dirty="0" smtClean="0">
                <a:solidFill>
                  <a:srgbClr val="00B050"/>
                </a:solidFill>
              </a:rPr>
              <a:t>to be </a:t>
            </a:r>
            <a:r>
              <a:rPr lang="en-US" sz="2400" dirty="0" smtClean="0">
                <a:solidFill>
                  <a:srgbClr val="002060"/>
                </a:solidFill>
              </a:rPr>
              <a:t>(was/were)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0288" y="856357"/>
            <a:ext cx="9835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en-US" sz="3200" b="0" i="0" dirty="0" smtClean="0">
                <a:solidFill>
                  <a:srgbClr val="000000"/>
                </a:solidFill>
                <a:effectLst/>
                <a:latin typeface="Roboto"/>
              </a:rPr>
              <a:t>I _________ happy yesterday morning.</a:t>
            </a:r>
          </a:p>
          <a:p>
            <a:pPr fontAlgn="base">
              <a:buFont typeface="+mj-lt"/>
              <a:buAutoNum type="arabicPeriod"/>
            </a:pPr>
            <a:r>
              <a:rPr lang="en-US" sz="3200" b="0" i="0" dirty="0" smtClean="0">
                <a:solidFill>
                  <a:srgbClr val="000000"/>
                </a:solidFill>
                <a:effectLst/>
                <a:latin typeface="Roboto"/>
              </a:rPr>
              <a:t>My brother __________ sick two days ago.</a:t>
            </a:r>
          </a:p>
          <a:p>
            <a:pPr fontAlgn="base">
              <a:buFont typeface="+mj-lt"/>
              <a:buAutoNum type="arabicPeriod"/>
            </a:pPr>
            <a:r>
              <a:rPr lang="en-US" sz="3200" b="0" i="0" dirty="0" smtClean="0">
                <a:solidFill>
                  <a:srgbClr val="000000"/>
                </a:solidFill>
                <a:effectLst/>
                <a:latin typeface="Roboto"/>
              </a:rPr>
              <a:t>They __________ at the cinema yesterday.</a:t>
            </a:r>
          </a:p>
          <a:p>
            <a:pPr fontAlgn="base">
              <a:buFont typeface="+mj-lt"/>
              <a:buAutoNum type="arabicPeriod"/>
            </a:pPr>
            <a:r>
              <a:rPr lang="en-US" sz="3200" b="0" i="0" dirty="0" smtClean="0">
                <a:solidFill>
                  <a:srgbClr val="000000"/>
                </a:solidFill>
                <a:effectLst/>
                <a:latin typeface="Roboto"/>
              </a:rPr>
              <a:t>He __________ at school an hour ago.</a:t>
            </a:r>
          </a:p>
          <a:p>
            <a:pPr fontAlgn="base">
              <a:buFont typeface="+mj-lt"/>
              <a:buAutoNum type="arabicPeriod"/>
            </a:pPr>
            <a:r>
              <a:rPr lang="en-US" sz="3200" b="0" i="0" dirty="0" smtClean="0">
                <a:solidFill>
                  <a:srgbClr val="000000"/>
                </a:solidFill>
                <a:effectLst/>
                <a:latin typeface="Roboto"/>
              </a:rPr>
              <a:t>Kate __________ at the children’s camp last month.</a:t>
            </a:r>
          </a:p>
          <a:p>
            <a:pPr fontAlgn="base">
              <a:buFont typeface="+mj-lt"/>
              <a:buAutoNum type="arabicPeriod"/>
            </a:pPr>
            <a:r>
              <a:rPr lang="en-US" sz="3200" b="0" i="0" dirty="0" smtClean="0">
                <a:solidFill>
                  <a:srgbClr val="000000"/>
                </a:solidFill>
                <a:effectLst/>
                <a:latin typeface="Roboto"/>
              </a:rPr>
              <a:t>Mike and Peter __________ at the party last night.</a:t>
            </a:r>
          </a:p>
          <a:p>
            <a:pPr fontAlgn="base">
              <a:buFont typeface="+mj-lt"/>
              <a:buAutoNum type="arabicPeriod"/>
            </a:pPr>
            <a:r>
              <a:rPr lang="en-US" sz="3200" b="0" i="0" dirty="0" smtClean="0">
                <a:solidFill>
                  <a:srgbClr val="000000"/>
                </a:solidFill>
                <a:effectLst/>
                <a:latin typeface="Roboto"/>
              </a:rPr>
              <a:t>The breakfast __________ delicious last morning.</a:t>
            </a:r>
          </a:p>
          <a:p>
            <a:pPr fontAlgn="base">
              <a:buFont typeface="+mj-lt"/>
              <a:buAutoNum type="arabicPeriod"/>
            </a:pPr>
            <a:r>
              <a:rPr lang="en-US" sz="3200" b="0" i="0" dirty="0" smtClean="0">
                <a:solidFill>
                  <a:srgbClr val="000000"/>
                </a:solidFill>
                <a:effectLst/>
                <a:latin typeface="Roboto"/>
              </a:rPr>
              <a:t>It __________ sunny two hours ago.</a:t>
            </a:r>
          </a:p>
          <a:p>
            <a:pPr fontAlgn="base">
              <a:buFont typeface="+mj-lt"/>
              <a:buAutoNum type="arabicPeriod"/>
            </a:pPr>
            <a:r>
              <a:rPr lang="en-US" sz="3200" b="0" i="0" dirty="0" smtClean="0">
                <a:solidFill>
                  <a:srgbClr val="000000"/>
                </a:solidFill>
                <a:effectLst/>
                <a:latin typeface="Roboto"/>
              </a:rPr>
              <a:t>Kate and Anna __________ at school yesterday.</a:t>
            </a:r>
          </a:p>
          <a:p>
            <a:pPr fontAlgn="base">
              <a:buFont typeface="+mj-lt"/>
              <a:buAutoNum type="arabicPeriod"/>
            </a:pPr>
            <a:r>
              <a:rPr lang="de-DE" sz="3200" b="0" i="0" dirty="0" err="1" smtClean="0">
                <a:solidFill>
                  <a:srgbClr val="000000"/>
                </a:solidFill>
                <a:effectLst/>
                <a:latin typeface="Roboto"/>
              </a:rPr>
              <a:t>Children</a:t>
            </a:r>
            <a:r>
              <a:rPr lang="de-DE" sz="3200" b="0" i="0" dirty="0" smtClean="0">
                <a:solidFill>
                  <a:srgbClr val="000000"/>
                </a:solidFill>
                <a:effectLst/>
                <a:latin typeface="Roboto"/>
              </a:rPr>
              <a:t> __________ </a:t>
            </a:r>
            <a:r>
              <a:rPr lang="de-DE" sz="3200" b="0" i="0" dirty="0" err="1" smtClean="0">
                <a:solidFill>
                  <a:srgbClr val="000000"/>
                </a:solidFill>
                <a:effectLst/>
                <a:latin typeface="Roboto"/>
              </a:rPr>
              <a:t>very</a:t>
            </a:r>
            <a:r>
              <a:rPr lang="de-DE" sz="3200" b="0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de-DE" sz="3200" b="0" i="0" dirty="0" err="1" smtClean="0">
                <a:solidFill>
                  <a:srgbClr val="000000"/>
                </a:solidFill>
                <a:effectLst/>
                <a:latin typeface="Roboto"/>
              </a:rPr>
              <a:t>friendly</a:t>
            </a:r>
            <a:r>
              <a:rPr lang="de-DE" sz="3200" b="0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de-DE" sz="3200" b="0" i="0" dirty="0" err="1" smtClean="0">
                <a:solidFill>
                  <a:srgbClr val="000000"/>
                </a:solidFill>
                <a:effectLst/>
                <a:latin typeface="Roboto"/>
              </a:rPr>
              <a:t>yesterday</a:t>
            </a:r>
            <a:r>
              <a:rPr lang="de-DE" sz="3200" dirty="0">
                <a:solidFill>
                  <a:srgbClr val="000000"/>
                </a:solidFill>
                <a:latin typeface="Roboto"/>
              </a:rPr>
              <a:t>.</a:t>
            </a:r>
            <a:endParaRPr lang="de-DE" sz="3200" b="0" i="0" dirty="0" smtClean="0">
              <a:solidFill>
                <a:srgbClr val="000000"/>
              </a:solidFill>
              <a:effectLst/>
              <a:latin typeface="Roboto"/>
            </a:endParaRPr>
          </a:p>
          <a:p>
            <a:pPr fontAlgn="base">
              <a:buFont typeface="+mj-lt"/>
              <a:buAutoNum type="arabicPeriod"/>
            </a:pPr>
            <a:endParaRPr lang="en-US" sz="3200" b="0" i="0" dirty="0">
              <a:solidFill>
                <a:srgbClr val="000000"/>
              </a:solidFill>
              <a:effectLst/>
              <a:latin typeface="Robo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856357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boto"/>
              </a:rPr>
              <a:t>was</a:t>
            </a:r>
            <a:endParaRPr lang="ru-RU" sz="3200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4320" y="1356229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boto"/>
              </a:rPr>
              <a:t>was</a:t>
            </a:r>
            <a:endParaRPr lang="ru-RU" sz="3200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0112" y="2307205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boto"/>
              </a:rPr>
              <a:t>was</a:t>
            </a:r>
            <a:endParaRPr lang="ru-RU" sz="3200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7856" y="2764405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boto"/>
              </a:rPr>
              <a:t>was</a:t>
            </a:r>
            <a:endParaRPr lang="ru-RU" sz="3200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488" y="4300597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boto"/>
              </a:rPr>
              <a:t>was</a:t>
            </a:r>
            <a:endParaRPr lang="ru-RU" sz="3200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0552" y="4800028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boto"/>
              </a:rPr>
              <a:t>was</a:t>
            </a:r>
            <a:endParaRPr lang="ru-RU" sz="3200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2833" y="1810380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boto"/>
              </a:rPr>
              <a:t>were</a:t>
            </a:r>
            <a:endParaRPr lang="ru-RU" sz="3200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3156" y="3814726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boto"/>
              </a:rPr>
              <a:t>were</a:t>
            </a:r>
            <a:endParaRPr lang="ru-RU" sz="3200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1988" y="5191100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boto"/>
              </a:rPr>
              <a:t>were</a:t>
            </a:r>
            <a:endParaRPr lang="ru-RU" sz="3200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5563" y="5732162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boto"/>
              </a:rPr>
              <a:t>were</a:t>
            </a:r>
            <a:endParaRPr lang="ru-RU" sz="3200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90304" y="16806"/>
            <a:ext cx="231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Affirmative form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14266" y="344037"/>
            <a:ext cx="3403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Образуйте утвердительную форму предложений, используя глагол </a:t>
            </a:r>
            <a:r>
              <a:rPr lang="en-US" dirty="0" smtClean="0">
                <a:solidFill>
                  <a:srgbClr val="FF0000"/>
                </a:solidFill>
              </a:rPr>
              <a:t>to be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2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1264" y="1381405"/>
            <a:ext cx="94061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en-US" sz="2800" b="0" i="0" dirty="0" smtClean="0">
                <a:solidFill>
                  <a:srgbClr val="000000"/>
                </a:solidFill>
                <a:effectLst/>
                <a:latin typeface="Roboto"/>
              </a:rPr>
              <a:t>(He) in London last year.</a:t>
            </a:r>
          </a:p>
          <a:p>
            <a:pPr fontAlgn="base">
              <a:buFont typeface="+mj-lt"/>
              <a:buAutoNum type="arabicPeriod"/>
            </a:pPr>
            <a:endParaRPr lang="en-US" sz="2800" b="0" i="0" dirty="0" smtClean="0">
              <a:solidFill>
                <a:srgbClr val="000000"/>
              </a:solidFill>
              <a:effectLst/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en-US" sz="2800" b="0" i="0" dirty="0" smtClean="0">
                <a:solidFill>
                  <a:srgbClr val="000000"/>
                </a:solidFill>
                <a:effectLst/>
                <a:latin typeface="Roboto"/>
              </a:rPr>
              <a:t>(It) sunny two hours ago.</a:t>
            </a:r>
          </a:p>
          <a:p>
            <a:pPr fontAlgn="base">
              <a:buFont typeface="+mj-lt"/>
              <a:buAutoNum type="arabicPeriod"/>
            </a:pPr>
            <a:endParaRPr lang="en-US" sz="2800" b="0" i="0" dirty="0" smtClean="0">
              <a:solidFill>
                <a:srgbClr val="000000"/>
              </a:solidFill>
              <a:effectLst/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en-US" sz="2800" b="0" i="0" dirty="0" smtClean="0">
                <a:solidFill>
                  <a:srgbClr val="000000"/>
                </a:solidFill>
                <a:effectLst/>
                <a:latin typeface="Roboto"/>
              </a:rPr>
              <a:t>(Kate and Anna) at the cinema yesterday.</a:t>
            </a:r>
          </a:p>
          <a:p>
            <a:pPr fontAlgn="base">
              <a:buFont typeface="+mj-lt"/>
              <a:buAutoNum type="arabicPeriod"/>
            </a:pPr>
            <a:endParaRPr lang="en-US" sz="2800" b="0" i="0" dirty="0" smtClean="0">
              <a:solidFill>
                <a:srgbClr val="000000"/>
              </a:solidFill>
              <a:effectLst/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en-US" sz="2800" b="0" i="0" dirty="0" smtClean="0">
                <a:solidFill>
                  <a:srgbClr val="000000"/>
                </a:solidFill>
                <a:effectLst/>
                <a:latin typeface="Roboto"/>
              </a:rPr>
              <a:t>(They) tired last night.</a:t>
            </a:r>
          </a:p>
          <a:p>
            <a:pPr fontAlgn="base">
              <a:buFont typeface="+mj-lt"/>
              <a:buAutoNum type="arabicPeriod"/>
            </a:pPr>
            <a:endParaRPr lang="en-US" sz="2800" b="0" i="0" dirty="0" smtClean="0">
              <a:solidFill>
                <a:srgbClr val="000000"/>
              </a:solidFill>
              <a:effectLst/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en-US" sz="2800" b="0" i="0" dirty="0" smtClean="0">
                <a:solidFill>
                  <a:srgbClr val="000000"/>
                </a:solidFill>
                <a:effectLst/>
                <a:latin typeface="Roboto"/>
              </a:rPr>
              <a:t>(She) very busy yesterday.</a:t>
            </a:r>
            <a:endParaRPr lang="en-US" sz="2800" b="0" i="0" dirty="0">
              <a:solidFill>
                <a:srgbClr val="000000"/>
              </a:solidFill>
              <a:effectLst/>
              <a:latin typeface="Robo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90304" y="16806"/>
            <a:ext cx="199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Negative form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336" y="62972"/>
            <a:ext cx="5347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Make negative sentences (the verb </a:t>
            </a:r>
            <a:r>
              <a:rPr lang="en-US" sz="2400" dirty="0" smtClean="0">
                <a:solidFill>
                  <a:srgbClr val="00B050"/>
                </a:solidFill>
              </a:rPr>
              <a:t>to be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1264" y="1783080"/>
            <a:ext cx="4525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He wasn’t in London last year.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1264" y="2707975"/>
            <a:ext cx="4639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It wasn’t sunny two hours ago.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1264" y="3532220"/>
            <a:ext cx="707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Kate and Anna weren’t at the cinema yesterday.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1264" y="4356465"/>
            <a:ext cx="4378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They weren’t tired last night.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1264" y="5180710"/>
            <a:ext cx="4071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She wasn’t busy yesterday.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02102" y="524637"/>
            <a:ext cx="3371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Образуйте отрицательную форму предложений, используя глагол </a:t>
            </a:r>
            <a:r>
              <a:rPr lang="en-US" dirty="0" smtClean="0">
                <a:solidFill>
                  <a:srgbClr val="FF0000"/>
                </a:solidFill>
              </a:rPr>
              <a:t>to be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793</Words>
  <Application>Microsoft Office PowerPoint</Application>
  <PresentationFormat>Широкоэкранный</PresentationFormat>
  <Paragraphs>166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Algerian</vt:lpstr>
      <vt:lpstr>Arial</vt:lpstr>
      <vt:lpstr>Calibri</vt:lpstr>
      <vt:lpstr>Calibri Light</vt:lpstr>
      <vt:lpstr>Oswald</vt:lpstr>
      <vt:lpstr>PT Sans</vt:lpstr>
      <vt:lpstr>PT Serif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Ксения</cp:lastModifiedBy>
  <cp:revision>12</cp:revision>
  <dcterms:created xsi:type="dcterms:W3CDTF">2023-03-01T11:54:25Z</dcterms:created>
  <dcterms:modified xsi:type="dcterms:W3CDTF">2023-03-01T13:48:56Z</dcterms:modified>
</cp:coreProperties>
</file>