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596" y="5517232"/>
            <a:ext cx="6400800" cy="79208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Module 1 (Spotlight 7)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i.pinimg.com/564x/e7/af/7a/e7af7a2f6c86fd3e71b48b9c28df1ad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84076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0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formation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adjectives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4187825" cy="3951288"/>
          </a:xfrm>
        </p:spPr>
        <p:txBody>
          <a:bodyPr/>
          <a:lstStyle/>
          <a:p>
            <a:r>
              <a:rPr lang="en-US" dirty="0" smtClean="0"/>
              <a:t>Careful  </a:t>
            </a:r>
            <a:r>
              <a:rPr lang="ru-RU" dirty="0" smtClean="0"/>
              <a:t>   внимательный</a:t>
            </a:r>
            <a:endParaRPr lang="en-US" dirty="0" smtClean="0"/>
          </a:p>
          <a:p>
            <a:r>
              <a:rPr lang="en-US" dirty="0" smtClean="0"/>
              <a:t>Real</a:t>
            </a:r>
            <a:r>
              <a:rPr lang="ru-RU" dirty="0" smtClean="0"/>
              <a:t>          настоящий</a:t>
            </a:r>
            <a:endParaRPr lang="en-US" dirty="0" smtClean="0"/>
          </a:p>
          <a:p>
            <a:r>
              <a:rPr lang="en-US" dirty="0" smtClean="0"/>
              <a:t>Proper</a:t>
            </a:r>
            <a:r>
              <a:rPr lang="ru-RU" dirty="0" smtClean="0"/>
              <a:t>     правильный      </a:t>
            </a:r>
            <a:r>
              <a:rPr lang="ru-RU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ly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Safe</a:t>
            </a:r>
            <a:r>
              <a:rPr lang="ru-RU" dirty="0" smtClean="0"/>
              <a:t>          безопасный   </a:t>
            </a:r>
            <a:endParaRPr lang="en-US" dirty="0" smtClean="0"/>
          </a:p>
          <a:p>
            <a:r>
              <a:rPr lang="en-US" dirty="0" smtClean="0"/>
              <a:t>Sure</a:t>
            </a:r>
            <a:r>
              <a:rPr lang="ru-RU" dirty="0" smtClean="0"/>
              <a:t>          уверенный  </a:t>
            </a:r>
            <a:endParaRPr lang="en-US" dirty="0" smtClean="0"/>
          </a:p>
          <a:p>
            <a:r>
              <a:rPr lang="en-US" dirty="0" smtClean="0"/>
              <a:t>Bad</a:t>
            </a:r>
            <a:r>
              <a:rPr lang="ru-RU" dirty="0" smtClean="0"/>
              <a:t>            плохой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adverbs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860032" y="2174875"/>
            <a:ext cx="4283968" cy="3951288"/>
          </a:xfrm>
        </p:spPr>
        <p:txBody>
          <a:bodyPr/>
          <a:lstStyle/>
          <a:p>
            <a:r>
              <a:rPr lang="en-US" dirty="0" smtClean="0"/>
              <a:t>Carefully   </a:t>
            </a:r>
            <a:r>
              <a:rPr lang="ru-RU" dirty="0" smtClean="0"/>
              <a:t>внимательно</a:t>
            </a:r>
            <a:endParaRPr lang="en-US" dirty="0" smtClean="0"/>
          </a:p>
          <a:p>
            <a:r>
              <a:rPr lang="en-US" dirty="0" smtClean="0"/>
              <a:t>Really</a:t>
            </a:r>
            <a:r>
              <a:rPr lang="ru-RU" dirty="0" smtClean="0"/>
              <a:t>         по-настоящему</a:t>
            </a:r>
            <a:endParaRPr lang="en-US" dirty="0" smtClean="0"/>
          </a:p>
          <a:p>
            <a:r>
              <a:rPr lang="en-US" dirty="0" smtClean="0"/>
              <a:t>Properly</a:t>
            </a:r>
            <a:r>
              <a:rPr lang="ru-RU" dirty="0" smtClean="0"/>
              <a:t>     правильно</a:t>
            </a:r>
            <a:endParaRPr lang="en-US" dirty="0" smtClean="0"/>
          </a:p>
          <a:p>
            <a:r>
              <a:rPr lang="en-US" dirty="0" smtClean="0"/>
              <a:t>Safely</a:t>
            </a:r>
            <a:r>
              <a:rPr lang="ru-RU" dirty="0" smtClean="0"/>
              <a:t>          безопасно</a:t>
            </a:r>
            <a:endParaRPr lang="en-US" dirty="0" smtClean="0"/>
          </a:p>
          <a:p>
            <a:r>
              <a:rPr lang="en-US" dirty="0" smtClean="0"/>
              <a:t>Surely</a:t>
            </a:r>
            <a:r>
              <a:rPr lang="ru-RU" dirty="0" smtClean="0"/>
              <a:t>          уверенно</a:t>
            </a:r>
            <a:endParaRPr lang="en-US" dirty="0" smtClean="0"/>
          </a:p>
          <a:p>
            <a:r>
              <a:rPr lang="en-US" dirty="0" smtClean="0"/>
              <a:t>Badly</a:t>
            </a:r>
            <a:r>
              <a:rPr lang="ru-RU" dirty="0" smtClean="0"/>
              <a:t>            плохо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51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772400" cy="1362075"/>
          </a:xfrm>
        </p:spPr>
        <p:txBody>
          <a:bodyPr/>
          <a:lstStyle/>
          <a:p>
            <a:r>
              <a:rPr lang="en-US" dirty="0" smtClean="0"/>
              <a:t>The phrasal verb “run”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772400" cy="216024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Run out of </a:t>
            </a:r>
            <a:r>
              <a:rPr lang="ru-RU" sz="3600" dirty="0">
                <a:solidFill>
                  <a:schemeClr val="tx1"/>
                </a:solidFill>
              </a:rPr>
              <a:t>–</a:t>
            </a:r>
            <a:r>
              <a:rPr lang="ru-RU" sz="3600" dirty="0" smtClean="0">
                <a:solidFill>
                  <a:schemeClr val="tx1"/>
                </a:solidFill>
              </a:rPr>
              <a:t> закончиться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Run into</a:t>
            </a:r>
            <a:r>
              <a:rPr lang="ru-RU" sz="3600" dirty="0" smtClean="0">
                <a:solidFill>
                  <a:schemeClr val="tx1"/>
                </a:solidFill>
              </a:rPr>
              <a:t> – случайно встретить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Run after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– преследовать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s://i.pinimg.com/564x/8f/59/5e/8f595ea530496e897c5f826d44587e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18755"/>
            <a:ext cx="273630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nseparable phrasal verb: run into | English Help Online's B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90" y="3789040"/>
            <a:ext cx="256336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Premium Vector | African boy running away from angry dog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27" y="4016391"/>
            <a:ext cx="2568746" cy="23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9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460851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Choose the preposition: (into, out of, after)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1.</a:t>
            </a:r>
            <a:r>
              <a:rPr lang="en-US" sz="2800" dirty="0" smtClean="0">
                <a:solidFill>
                  <a:schemeClr val="tx1"/>
                </a:solidFill>
              </a:rPr>
              <a:t>Sharon </a:t>
            </a:r>
            <a:r>
              <a:rPr lang="en-US" sz="2800" dirty="0">
                <a:solidFill>
                  <a:schemeClr val="tx1"/>
                </a:solidFill>
              </a:rPr>
              <a:t>thought David was out of town, but she ran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>
                <a:solidFill>
                  <a:schemeClr val="tx1"/>
                </a:solidFill>
              </a:rPr>
              <a:t>him at the cinema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2.</a:t>
            </a:r>
            <a:r>
              <a:rPr lang="en-US" sz="2800" dirty="0">
                <a:solidFill>
                  <a:schemeClr val="tx1"/>
                </a:solidFill>
              </a:rPr>
              <a:t> We’ve run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>
                <a:solidFill>
                  <a:schemeClr val="tx1"/>
                </a:solidFill>
              </a:rPr>
              <a:t>sugar – I’ll go and buy some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3.</a:t>
            </a:r>
            <a:r>
              <a:rPr lang="en-US" sz="2800" dirty="0">
                <a:solidFill>
                  <a:schemeClr val="tx1"/>
                </a:solidFill>
              </a:rPr>
              <a:t> I ran </a:t>
            </a:r>
            <a:r>
              <a:rPr lang="en-US" sz="2800" dirty="0" smtClean="0">
                <a:solidFill>
                  <a:schemeClr val="tx1"/>
                </a:solidFill>
              </a:rPr>
              <a:t>_____the </a:t>
            </a:r>
            <a:r>
              <a:rPr lang="en-US" sz="2800" dirty="0">
                <a:solidFill>
                  <a:schemeClr val="tx1"/>
                </a:solidFill>
              </a:rPr>
              <a:t>bus, but it didn’t stop for me.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4.</a:t>
            </a:r>
            <a:r>
              <a:rPr lang="en-US" sz="2800" dirty="0">
                <a:solidFill>
                  <a:schemeClr val="tx1"/>
                </a:solidFill>
              </a:rPr>
              <a:t>  We’ve run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>
                <a:solidFill>
                  <a:schemeClr val="tx1"/>
                </a:solidFill>
              </a:rPr>
              <a:t>petrol. We need to find a petrol station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5.</a:t>
            </a:r>
            <a:r>
              <a:rPr lang="en-US" sz="2800" dirty="0">
                <a:solidFill>
                  <a:schemeClr val="tx1"/>
                </a:solidFill>
              </a:rPr>
              <a:t> Guess what? I ran </a:t>
            </a:r>
            <a:r>
              <a:rPr lang="en-US" sz="2800" dirty="0" smtClean="0">
                <a:solidFill>
                  <a:schemeClr val="tx1"/>
                </a:solidFill>
              </a:rPr>
              <a:t>______ </a:t>
            </a:r>
            <a:r>
              <a:rPr lang="en-US" sz="2800" dirty="0">
                <a:solidFill>
                  <a:schemeClr val="tx1"/>
                </a:solidFill>
              </a:rPr>
              <a:t>Ivan at the library today.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82300" y="2276872"/>
            <a:ext cx="914400" cy="410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into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68839" y="2720605"/>
            <a:ext cx="1008112" cy="410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ut of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48266" y="3283043"/>
            <a:ext cx="914400" cy="383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62666" y="3757531"/>
            <a:ext cx="986408" cy="410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r>
              <a:rPr lang="en-US" dirty="0" smtClean="0"/>
              <a:t>ut of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4048" y="4581128"/>
            <a:ext cx="1013976" cy="4823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7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e2/2d/a7/e22da74dbdc28caefb5b24fde011284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643286" cy="630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7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387444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alarm system</a:t>
            </a:r>
            <a:endParaRPr lang="ru-RU" sz="6000" dirty="0"/>
          </a:p>
        </p:txBody>
      </p:sp>
      <p:pic>
        <p:nvPicPr>
          <p:cNvPr id="1026" name="Picture 2" descr="https://o.quizlet.com/t16B1DYQdJ8gBm3XYhSf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24847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13541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burglar</a:t>
            </a:r>
            <a:endParaRPr lang="ru-RU" sz="7200" dirty="0"/>
          </a:p>
        </p:txBody>
      </p:sp>
      <p:pic>
        <p:nvPicPr>
          <p:cNvPr id="2050" name="Picture 2" descr="https://o.quizlet.com/NLnLnb2b3ETsUahGIVgA2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5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40152" y="1988840"/>
            <a:ext cx="2746648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crime</a:t>
            </a:r>
            <a:endParaRPr lang="ru-RU" sz="6000" dirty="0"/>
          </a:p>
        </p:txBody>
      </p:sp>
      <p:pic>
        <p:nvPicPr>
          <p:cNvPr id="3074" name="Picture 2" descr="https://o.quizlet.com/xz8b5W7xiY43ImVbcE8s8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532859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03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danger</a:t>
            </a:r>
            <a:endParaRPr lang="ru-RU" sz="6000" dirty="0"/>
          </a:p>
        </p:txBody>
      </p:sp>
      <p:pic>
        <p:nvPicPr>
          <p:cNvPr id="4098" name="Picture 2" descr="https://o.quizlet.com/v5pzzpU58zXjBrrnabO.c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561662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7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1143000"/>
          </a:xfrm>
        </p:spPr>
        <p:txBody>
          <a:bodyPr/>
          <a:lstStyle/>
          <a:p>
            <a:r>
              <a:rPr lang="en-US" dirty="0" smtClean="0"/>
              <a:t>peephole</a:t>
            </a:r>
            <a:endParaRPr lang="ru-RU" dirty="0"/>
          </a:p>
        </p:txBody>
      </p:sp>
      <p:pic>
        <p:nvPicPr>
          <p:cNvPr id="2050" name="Picture 2" descr="https://i.pinimg.com/564x/29/eb/b3/29ebb31690cb2a6ff4166197b8678d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476250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36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7605" y="2060848"/>
            <a:ext cx="3538736" cy="1143000"/>
          </a:xfrm>
        </p:spPr>
        <p:txBody>
          <a:bodyPr/>
          <a:lstStyle/>
          <a:p>
            <a:r>
              <a:rPr lang="en-US" dirty="0" smtClean="0"/>
              <a:t>Door chain</a:t>
            </a:r>
            <a:endParaRPr lang="ru-RU" dirty="0"/>
          </a:p>
        </p:txBody>
      </p:sp>
      <p:pic>
        <p:nvPicPr>
          <p:cNvPr id="5122" name="Picture 2" descr="https://farm3.staticflickr.com/2482/3599696922_55c66c87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511256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6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</a:t>
            </a:r>
            <a:endParaRPr lang="ru-RU" dirty="0"/>
          </a:p>
        </p:txBody>
      </p:sp>
      <p:pic>
        <p:nvPicPr>
          <p:cNvPr id="6146" name="Picture 2" descr="https://o.quizlet.com/nk9dG7.egfV.Aoq7vBYQ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525658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4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616624" cy="1080120"/>
          </a:xfrm>
        </p:spPr>
        <p:txBody>
          <a:bodyPr/>
          <a:lstStyle/>
          <a:p>
            <a:r>
              <a:rPr lang="en-US" dirty="0" smtClean="0"/>
              <a:t>What’s this?</a:t>
            </a:r>
            <a:endParaRPr lang="ru-RU" dirty="0"/>
          </a:p>
        </p:txBody>
      </p:sp>
      <p:pic>
        <p:nvPicPr>
          <p:cNvPr id="4" name="Picture 2" descr="https://o.quizlet.com/nk9dG7.egfV.Aoq7vBYQ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736304" cy="239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o.quizlet.com/t16B1DYQdJ8gBm3XYhSf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09256"/>
            <a:ext cx="2736304" cy="264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farm3.staticflickr.com/2482/3599696922_55c66c87f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09256"/>
            <a:ext cx="2952328" cy="264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o.quizlet.com/xz8b5W7xiY43ImVbcE8s8Q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2952328" cy="239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o.quizlet.com/v5pzzpU58zXjBrrnabO.c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89" y="3801616"/>
            <a:ext cx="2810691" cy="26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i.pinimg.com/564x/29/eb/b3/29ebb31690cb2a6ff4166197b8678d0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88" y="1412776"/>
            <a:ext cx="2810691" cy="238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8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135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alarm system</vt:lpstr>
      <vt:lpstr>burglar</vt:lpstr>
      <vt:lpstr>crime</vt:lpstr>
      <vt:lpstr>danger</vt:lpstr>
      <vt:lpstr>peephole</vt:lpstr>
      <vt:lpstr>Door chain</vt:lpstr>
      <vt:lpstr>identification</vt:lpstr>
      <vt:lpstr>What’s this?</vt:lpstr>
      <vt:lpstr>Word formation</vt:lpstr>
      <vt:lpstr>The phrasal verb “run”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alarm system</dc:title>
  <dc:creator>пк</dc:creator>
  <cp:lastModifiedBy>Пользователь</cp:lastModifiedBy>
  <cp:revision>9</cp:revision>
  <dcterms:created xsi:type="dcterms:W3CDTF">2019-09-08T18:57:46Z</dcterms:created>
  <dcterms:modified xsi:type="dcterms:W3CDTF">2023-03-27T13:31:01Z</dcterms:modified>
</cp:coreProperties>
</file>