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9" r:id="rId4"/>
    <p:sldId id="257" r:id="rId5"/>
    <p:sldId id="258" r:id="rId6"/>
    <p:sldId id="263" r:id="rId7"/>
    <p:sldId id="260" r:id="rId8"/>
    <p:sldId id="262" r:id="rId9"/>
    <p:sldId id="261" r:id="rId10"/>
    <p:sldId id="264" r:id="rId11"/>
    <p:sldId id="268" r:id="rId12"/>
    <p:sldId id="267" r:id="rId13"/>
    <p:sldId id="266"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56"/>
      </p:cViewPr>
      <p:guideLst>
        <p:guide orient="horz" pos="2160"/>
        <p:guide pos="2880"/>
      </p:guideLst>
    </p:cSldViewPr>
  </p:slideViewPr>
  <p:notesTextViewPr>
    <p:cViewPr>
      <p:scale>
        <a:sx n="1" d="1"/>
        <a:sy n="1" d="1"/>
      </p:scale>
      <p:origin x="0" y="0"/>
    </p:cViewPr>
  </p:notesTextViewPr>
  <p:sorterViewPr>
    <p:cViewPr>
      <p:scale>
        <a:sx n="100" d="100"/>
        <a:sy n="100" d="100"/>
      </p:scale>
      <p:origin x="0" y="1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6805C8-77DB-4396-B7F7-37CEFD437AF6}"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56252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6805C8-77DB-4396-B7F7-37CEFD437AF6}"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29216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6805C8-77DB-4396-B7F7-37CEFD437AF6}"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25875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6805C8-77DB-4396-B7F7-37CEFD437AF6}"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212867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6805C8-77DB-4396-B7F7-37CEFD437AF6}" type="datetimeFigureOut">
              <a:rPr lang="ru-RU" smtClean="0"/>
              <a:t>11.05.2023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123419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6805C8-77DB-4396-B7F7-37CEFD437AF6}" type="datetimeFigureOut">
              <a:rPr lang="ru-RU" smtClean="0"/>
              <a:t>11.05.2023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89425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6805C8-77DB-4396-B7F7-37CEFD437AF6}" type="datetimeFigureOut">
              <a:rPr lang="ru-RU" smtClean="0"/>
              <a:t>11.05.2023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33368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6805C8-77DB-4396-B7F7-37CEFD437AF6}" type="datetimeFigureOut">
              <a:rPr lang="ru-RU" smtClean="0"/>
              <a:t>11.05.2023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168587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6805C8-77DB-4396-B7F7-37CEFD437AF6}" type="datetimeFigureOut">
              <a:rPr lang="ru-RU" smtClean="0"/>
              <a:t>11.05.2023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07993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6805C8-77DB-4396-B7F7-37CEFD437AF6}" type="datetimeFigureOut">
              <a:rPr lang="ru-RU" smtClean="0"/>
              <a:t>11.05.2023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221842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6805C8-77DB-4396-B7F7-37CEFD437AF6}" type="datetimeFigureOut">
              <a:rPr lang="ru-RU" smtClean="0"/>
              <a:t>11.05.2023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D76FC0-FAD1-42BB-8EF2-087687D7CEFD}" type="slidenum">
              <a:rPr lang="ru-RU" smtClean="0"/>
              <a:t>‹#›</a:t>
            </a:fld>
            <a:endParaRPr lang="ru-RU"/>
          </a:p>
        </p:txBody>
      </p:sp>
    </p:spTree>
    <p:extLst>
      <p:ext uri="{BB962C8B-B14F-4D97-AF65-F5344CB8AC3E}">
        <p14:creationId xmlns:p14="http://schemas.microsoft.com/office/powerpoint/2010/main" val="32741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805C8-77DB-4396-B7F7-37CEFD437AF6}" type="datetimeFigureOut">
              <a:rPr lang="ru-RU" smtClean="0"/>
              <a:t>11.05.2023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76FC0-FAD1-42BB-8EF2-087687D7CEFD}" type="slidenum">
              <a:rPr lang="ru-RU" smtClean="0"/>
              <a:t>‹#›</a:t>
            </a:fld>
            <a:endParaRPr lang="ru-RU"/>
          </a:p>
        </p:txBody>
      </p:sp>
    </p:spTree>
    <p:extLst>
      <p:ext uri="{BB962C8B-B14F-4D97-AF65-F5344CB8AC3E}">
        <p14:creationId xmlns:p14="http://schemas.microsoft.com/office/powerpoint/2010/main" val="1745595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87424"/>
            <a:ext cx="7772400" cy="2046089"/>
          </a:xfrm>
        </p:spPr>
        <p:txBody>
          <a:bodyPr/>
          <a:lstStyle/>
          <a:p>
            <a:r>
              <a:rPr lang="en-US" dirty="0" smtClean="0"/>
              <a:t>Spotlight 6 Lesson 8c</a:t>
            </a:r>
            <a:endParaRPr lang="ru-RU" dirty="0"/>
          </a:p>
        </p:txBody>
      </p:sp>
      <p:sp>
        <p:nvSpPr>
          <p:cNvPr id="3" name="Подзаголовок 2"/>
          <p:cNvSpPr>
            <a:spLocks noGrp="1"/>
          </p:cNvSpPr>
          <p:nvPr>
            <p:ph type="subTitle" idx="1"/>
          </p:nvPr>
        </p:nvSpPr>
        <p:spPr>
          <a:xfrm>
            <a:off x="755576" y="1268760"/>
            <a:ext cx="2880320" cy="2880320"/>
          </a:xfrm>
        </p:spPr>
        <p:txBody>
          <a:bodyPr>
            <a:normAutofit/>
          </a:bodyPr>
          <a:lstStyle/>
          <a:p>
            <a:r>
              <a:rPr lang="en-US" sz="8800" b="1" smtClean="0">
                <a:solidFill>
                  <a:srgbClr val="FF0000"/>
                </a:solidFill>
              </a:rPr>
              <a:t>Rules</a:t>
            </a:r>
            <a:endParaRPr lang="ru-RU" sz="88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0704">
            <a:off x="3857702" y="1508482"/>
            <a:ext cx="3847050" cy="47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908720"/>
            <a:ext cx="602791"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849" y="5013176"/>
            <a:ext cx="602791"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7" y="6033684"/>
            <a:ext cx="602791"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3" y="1844824"/>
            <a:ext cx="602438"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4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en-US" sz="3200" dirty="0" smtClean="0">
                <a:latin typeface="AR BLANCA" panose="02000000000000000000" pitchFamily="2" charset="0"/>
              </a:rPr>
              <a:t>Modals have to/don’t have to/needn’t</a:t>
            </a:r>
            <a:endParaRPr lang="ru-RU" sz="3200" dirty="0"/>
          </a:p>
        </p:txBody>
      </p:sp>
      <p:sp>
        <p:nvSpPr>
          <p:cNvPr id="4" name="Объект 3"/>
          <p:cNvSpPr>
            <a:spLocks noGrp="1"/>
          </p:cNvSpPr>
          <p:nvPr>
            <p:ph idx="1"/>
          </p:nvPr>
        </p:nvSpPr>
        <p:spPr>
          <a:xfrm>
            <a:off x="467544" y="764704"/>
            <a:ext cx="8229600" cy="5832648"/>
          </a:xfrm>
        </p:spPr>
        <p:txBody>
          <a:bodyPr>
            <a:normAutofit fontScale="85000" lnSpcReduction="20000"/>
          </a:bodyPr>
          <a:lstStyle/>
          <a:p>
            <a:pPr marL="0" indent="0">
              <a:buNone/>
            </a:pPr>
            <a:r>
              <a:rPr lang="ru-RU" sz="4300" b="1" dirty="0" smtClean="0">
                <a:solidFill>
                  <a:srgbClr val="FF0000"/>
                </a:solidFill>
              </a:rPr>
              <a:t>*</a:t>
            </a:r>
            <a:r>
              <a:rPr lang="en-US" sz="4300" b="1" dirty="0" smtClean="0">
                <a:solidFill>
                  <a:srgbClr val="FF0000"/>
                </a:solidFill>
              </a:rPr>
              <a:t>have to (has to) </a:t>
            </a:r>
            <a:r>
              <a:rPr lang="en-US" dirty="0" smtClean="0"/>
              <a:t>– </a:t>
            </a:r>
            <a:r>
              <a:rPr lang="ru-RU" dirty="0" smtClean="0"/>
              <a:t>необходимо  согласно  обстоятельствам</a:t>
            </a:r>
            <a:r>
              <a:rPr lang="en-US" dirty="0" smtClean="0"/>
              <a:t> (</a:t>
            </a:r>
            <a:r>
              <a:rPr lang="ru-RU" dirty="0" smtClean="0"/>
              <a:t>приходится,  должен)</a:t>
            </a:r>
          </a:p>
          <a:p>
            <a:pPr marL="0" indent="0">
              <a:buNone/>
            </a:pPr>
            <a:r>
              <a:rPr lang="en-US" dirty="0" smtClean="0"/>
              <a:t>Tom </a:t>
            </a:r>
            <a:r>
              <a:rPr lang="en-US" b="1" dirty="0" smtClean="0">
                <a:solidFill>
                  <a:srgbClr val="FF0000"/>
                </a:solidFill>
              </a:rPr>
              <a:t>has to </a:t>
            </a:r>
            <a:r>
              <a:rPr lang="en-US" dirty="0" smtClean="0"/>
              <a:t>come to school at 8</a:t>
            </a:r>
            <a:r>
              <a:rPr lang="ru-RU" dirty="0" smtClean="0"/>
              <a:t> </a:t>
            </a:r>
            <a:r>
              <a:rPr lang="en-US" dirty="0" smtClean="0"/>
              <a:t>a.m.</a:t>
            </a:r>
          </a:p>
          <a:p>
            <a:pPr marL="0" indent="0">
              <a:buNone/>
            </a:pPr>
            <a:r>
              <a:rPr lang="ru-RU" dirty="0" smtClean="0"/>
              <a:t>Тому </a:t>
            </a:r>
            <a:r>
              <a:rPr lang="ru-RU" b="1" dirty="0" smtClean="0">
                <a:solidFill>
                  <a:srgbClr val="FF0000"/>
                </a:solidFill>
              </a:rPr>
              <a:t>приходится</a:t>
            </a:r>
            <a:r>
              <a:rPr lang="ru-RU" dirty="0" smtClean="0"/>
              <a:t> приходить в школу в 8 утра.</a:t>
            </a:r>
          </a:p>
          <a:p>
            <a:pPr marL="0" indent="0">
              <a:buNone/>
            </a:pPr>
            <a:endParaRPr lang="ru-RU" dirty="0" smtClean="0"/>
          </a:p>
          <a:p>
            <a:pPr marL="0" indent="0">
              <a:buNone/>
            </a:pPr>
            <a:r>
              <a:rPr lang="ru-RU" sz="4300" b="1" dirty="0" smtClean="0">
                <a:solidFill>
                  <a:srgbClr val="FF0000"/>
                </a:solidFill>
              </a:rPr>
              <a:t>*</a:t>
            </a:r>
            <a:r>
              <a:rPr lang="en-US" sz="4300" b="1" dirty="0" smtClean="0">
                <a:solidFill>
                  <a:srgbClr val="FF0000"/>
                </a:solidFill>
              </a:rPr>
              <a:t>don’t have to (doesn’t have to) </a:t>
            </a:r>
            <a:r>
              <a:rPr lang="en-US" dirty="0" smtClean="0"/>
              <a:t>– </a:t>
            </a:r>
            <a:r>
              <a:rPr lang="ru-RU" dirty="0" smtClean="0"/>
              <a:t>отсутствие необходимости (не нужно, не обязательно)</a:t>
            </a:r>
            <a:endParaRPr lang="en-US" dirty="0" smtClean="0"/>
          </a:p>
          <a:p>
            <a:pPr marL="0" indent="0">
              <a:buNone/>
            </a:pPr>
            <a:r>
              <a:rPr lang="en-US" dirty="0" smtClean="0"/>
              <a:t>You </a:t>
            </a:r>
            <a:r>
              <a:rPr lang="en-US" b="1" dirty="0" smtClean="0">
                <a:solidFill>
                  <a:srgbClr val="FF0000"/>
                </a:solidFill>
              </a:rPr>
              <a:t>don’t have </a:t>
            </a:r>
            <a:r>
              <a:rPr lang="en-US" dirty="0" smtClean="0"/>
              <a:t>to buy bread. I will do it.</a:t>
            </a:r>
          </a:p>
          <a:p>
            <a:pPr marL="0" indent="0">
              <a:buNone/>
            </a:pPr>
            <a:r>
              <a:rPr lang="ru-RU" dirty="0" smtClean="0"/>
              <a:t>Тебе </a:t>
            </a:r>
            <a:r>
              <a:rPr lang="ru-RU" b="1" dirty="0" smtClean="0">
                <a:solidFill>
                  <a:srgbClr val="FF0000"/>
                </a:solidFill>
              </a:rPr>
              <a:t>не обязательно </a:t>
            </a:r>
            <a:r>
              <a:rPr lang="ru-RU" dirty="0" smtClean="0"/>
              <a:t>покупать хлеб. Я куплю.</a:t>
            </a:r>
          </a:p>
          <a:p>
            <a:pPr marL="0" indent="0">
              <a:buNone/>
            </a:pPr>
            <a:endParaRPr lang="en-US" dirty="0" smtClean="0"/>
          </a:p>
          <a:p>
            <a:pPr marL="0" indent="0">
              <a:buNone/>
            </a:pPr>
            <a:r>
              <a:rPr lang="ru-RU" sz="4300" b="1" dirty="0" smtClean="0">
                <a:solidFill>
                  <a:srgbClr val="FF0000"/>
                </a:solidFill>
              </a:rPr>
              <a:t>*</a:t>
            </a:r>
            <a:r>
              <a:rPr lang="en-US" sz="4300" b="1" dirty="0" smtClean="0">
                <a:solidFill>
                  <a:srgbClr val="FF0000"/>
                </a:solidFill>
              </a:rPr>
              <a:t>needn’t </a:t>
            </a:r>
            <a:r>
              <a:rPr lang="ru-RU" dirty="0" smtClean="0"/>
              <a:t>– не нужно, не стоит</a:t>
            </a:r>
          </a:p>
          <a:p>
            <a:pPr marL="0" indent="0">
              <a:buNone/>
            </a:pPr>
            <a:r>
              <a:rPr lang="en-US" dirty="0" smtClean="0"/>
              <a:t>You </a:t>
            </a:r>
            <a:r>
              <a:rPr lang="en-US" b="1" dirty="0" smtClean="0">
                <a:solidFill>
                  <a:srgbClr val="FF0000"/>
                </a:solidFill>
              </a:rPr>
              <a:t>needn’t </a:t>
            </a:r>
            <a:r>
              <a:rPr lang="en-US" dirty="0" smtClean="0"/>
              <a:t>worry.</a:t>
            </a:r>
          </a:p>
          <a:p>
            <a:pPr marL="0" indent="0">
              <a:buNone/>
            </a:pPr>
            <a:r>
              <a:rPr lang="ru-RU" dirty="0" smtClean="0"/>
              <a:t>Тебе </a:t>
            </a:r>
            <a:r>
              <a:rPr lang="ru-RU" b="1" dirty="0" smtClean="0">
                <a:solidFill>
                  <a:srgbClr val="FF0000"/>
                </a:solidFill>
              </a:rPr>
              <a:t>не стоит </a:t>
            </a:r>
            <a:r>
              <a:rPr lang="ru-RU" dirty="0" smtClean="0"/>
              <a:t>беспокоиться.</a:t>
            </a:r>
            <a:endParaRPr lang="en-US" dirty="0" smtClean="0"/>
          </a:p>
          <a:p>
            <a:pPr marL="0" indent="0">
              <a:buNone/>
            </a:pPr>
            <a:endParaRPr lang="ru-RU" dirty="0" smtClean="0"/>
          </a:p>
          <a:p>
            <a:pPr marL="0" indent="0">
              <a:buNone/>
            </a:pPr>
            <a:endParaRPr lang="en-US" dirty="0" smtClean="0"/>
          </a:p>
          <a:p>
            <a:pPr marL="0" indent="0">
              <a:buNone/>
            </a:pPr>
            <a:endParaRPr lang="ru-RU" dirty="0" smtClean="0"/>
          </a:p>
          <a:p>
            <a:pPr marL="0" indent="0">
              <a:buNone/>
            </a:pPr>
            <a:endParaRPr lang="ru-RU" b="1" dirty="0">
              <a:solidFill>
                <a:srgbClr val="FF0000"/>
              </a:solidFill>
            </a:endParaRPr>
          </a:p>
        </p:txBody>
      </p:sp>
    </p:spTree>
    <p:extLst>
      <p:ext uri="{BB962C8B-B14F-4D97-AF65-F5344CB8AC3E}">
        <p14:creationId xmlns:p14="http://schemas.microsoft.com/office/powerpoint/2010/main" val="237791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80112" y="1826320"/>
            <a:ext cx="3312368" cy="4392488"/>
          </a:xfrm>
          <a:prstGeom prst="rect">
            <a:avLst/>
          </a:prstGeom>
          <a:solidFill>
            <a:schemeClr val="accent6">
              <a:lumMod val="40000"/>
              <a:lumOff val="6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sp>
        <p:nvSpPr>
          <p:cNvPr id="2" name="Заголовок 1"/>
          <p:cNvSpPr>
            <a:spLocks noGrp="1"/>
          </p:cNvSpPr>
          <p:nvPr>
            <p:ph type="title"/>
          </p:nvPr>
        </p:nvSpPr>
        <p:spPr>
          <a:xfrm>
            <a:off x="467544" y="116632"/>
            <a:ext cx="8229600" cy="576064"/>
          </a:xfrm>
        </p:spPr>
        <p:txBody>
          <a:bodyPr>
            <a:normAutofit fontScale="90000"/>
          </a:bodyPr>
          <a:lstStyle/>
          <a:p>
            <a:r>
              <a:rPr lang="en-US" sz="3600" dirty="0" smtClean="0">
                <a:latin typeface="AR BLANCA" panose="02000000000000000000" pitchFamily="2" charset="0"/>
                <a:cs typeface="Times New Roman" panose="02020603050405020304" pitchFamily="18" charset="0"/>
              </a:rPr>
              <a:t>Workbook p.49 </a:t>
            </a:r>
            <a:r>
              <a:rPr lang="en-US" sz="3600" dirty="0" smtClean="0">
                <a:latin typeface="Times New Roman" panose="02020603050405020304" pitchFamily="18" charset="0"/>
                <a:cs typeface="Times New Roman" panose="02020603050405020304" pitchFamily="18" charset="0"/>
              </a:rPr>
              <a:t>Check your answers</a:t>
            </a:r>
            <a:endParaRPr lang="ru-RU" sz="36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80" t="26680" r="51894" b="23676"/>
          <a:stretch/>
        </p:blipFill>
        <p:spPr bwMode="auto">
          <a:xfrm>
            <a:off x="395536" y="908720"/>
            <a:ext cx="5063976" cy="56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2166389"/>
            <a:ext cx="3168353" cy="3816429"/>
          </a:xfrm>
          <a:prstGeom prst="rect">
            <a:avLst/>
          </a:prstGeom>
          <a:noFill/>
        </p:spPr>
        <p:txBody>
          <a:bodyPr wrap="square" rtlCol="0">
            <a:spAutoFit/>
          </a:bodyPr>
          <a:lstStyle/>
          <a:p>
            <a:r>
              <a:rPr lang="en-US" sz="3200" dirty="0" smtClean="0"/>
              <a:t>2. doesn’t have to</a:t>
            </a:r>
          </a:p>
          <a:p>
            <a:r>
              <a:rPr lang="en-US" sz="3200" dirty="0" smtClean="0"/>
              <a:t>3. have to</a:t>
            </a:r>
          </a:p>
          <a:p>
            <a:r>
              <a:rPr lang="en-US" sz="3200" dirty="0" smtClean="0"/>
              <a:t>4. needn’t</a:t>
            </a:r>
          </a:p>
          <a:p>
            <a:r>
              <a:rPr lang="en-US" sz="3200" dirty="0" smtClean="0"/>
              <a:t>5. have to</a:t>
            </a:r>
          </a:p>
          <a:p>
            <a:r>
              <a:rPr lang="en-US" sz="3200" dirty="0" smtClean="0"/>
              <a:t>6. have to</a:t>
            </a:r>
          </a:p>
          <a:p>
            <a:r>
              <a:rPr lang="en-US" sz="3200" dirty="0" smtClean="0"/>
              <a:t>7. has to</a:t>
            </a:r>
          </a:p>
          <a:p>
            <a:r>
              <a:rPr lang="en-US" sz="3200" dirty="0" smtClean="0"/>
              <a:t>8.  have to</a:t>
            </a:r>
          </a:p>
          <a:p>
            <a:endParaRPr lang="ru-RU" dirty="0"/>
          </a:p>
        </p:txBody>
      </p:sp>
    </p:spTree>
    <p:extLst>
      <p:ext uri="{BB962C8B-B14F-4D97-AF65-F5344CB8AC3E}">
        <p14:creationId xmlns:p14="http://schemas.microsoft.com/office/powerpoint/2010/main" val="33543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2160240"/>
          </a:xfrm>
        </p:spPr>
        <p:txBody>
          <a:bodyPr>
            <a:normAutofit fontScale="90000"/>
          </a:bodyPr>
          <a:lstStyle/>
          <a:p>
            <a:pPr algn="l"/>
            <a:r>
              <a:rPr lang="en-US" dirty="0" smtClean="0"/>
              <a:t>1. </a:t>
            </a:r>
            <a:r>
              <a:rPr lang="en-US" sz="4000" dirty="0" smtClean="0"/>
              <a:t>Where are the children?</a:t>
            </a:r>
            <a:br>
              <a:rPr lang="en-US" sz="4000" dirty="0" smtClean="0"/>
            </a:br>
            <a:r>
              <a:rPr lang="en-US" sz="4000" dirty="0" smtClean="0"/>
              <a:t>2. What season is it?</a:t>
            </a:r>
            <a:br>
              <a:rPr lang="en-US" sz="4000" dirty="0" smtClean="0"/>
            </a:br>
            <a:r>
              <a:rPr lang="en-US" sz="4000" dirty="0" smtClean="0"/>
              <a:t>3. What is the weather like?</a:t>
            </a:r>
            <a:br>
              <a:rPr lang="en-US" sz="4000" dirty="0" smtClean="0"/>
            </a:br>
            <a:r>
              <a:rPr lang="en-US" sz="4000" dirty="0" smtClean="0"/>
              <a:t>4. What are the children doing?</a:t>
            </a:r>
            <a:br>
              <a:rPr lang="en-US" sz="4000" dirty="0" smtClean="0"/>
            </a:br>
            <a:r>
              <a:rPr lang="en-US" sz="4000" dirty="0" smtClean="0"/>
              <a:t>5. What are they wearing?</a:t>
            </a:r>
            <a:br>
              <a:rPr lang="en-US" sz="4000" dirty="0" smtClean="0"/>
            </a:br>
            <a:endParaRPr lang="ru-RU" sz="4000" dirty="0"/>
          </a:p>
        </p:txBody>
      </p:sp>
      <p:pic>
        <p:nvPicPr>
          <p:cNvPr id="2053"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7515" b="7963"/>
          <a:stretch/>
        </p:blipFill>
        <p:spPr bwMode="auto">
          <a:xfrm>
            <a:off x="683568" y="2996952"/>
            <a:ext cx="7924086" cy="345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3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656184"/>
          </a:xfrm>
        </p:spPr>
        <p:txBody>
          <a:bodyPr>
            <a:noAutofit/>
          </a:bodyPr>
          <a:lstStyle/>
          <a:p>
            <a:pPr algn="l"/>
            <a:r>
              <a:rPr lang="en-US" sz="3200" dirty="0" smtClean="0">
                <a:latin typeface="AR BLANCA" panose="02000000000000000000" pitchFamily="2" charset="0"/>
              </a:rPr>
              <a:t>p.80 ex.5 </a:t>
            </a:r>
            <a:r>
              <a:rPr lang="en-US" sz="3200" dirty="0" smtClean="0"/>
              <a:t>Use </a:t>
            </a:r>
            <a:r>
              <a:rPr lang="en-US" sz="3200" b="1" dirty="0" smtClean="0"/>
              <a:t>have to/ don’t have to/ </a:t>
            </a:r>
            <a:r>
              <a:rPr lang="en-US" sz="3200" b="1" dirty="0" err="1" smtClean="0"/>
              <a:t>needn</a:t>
            </a:r>
            <a:r>
              <a:rPr lang="en-US" sz="3200" b="1" dirty="0" smtClean="0"/>
              <a:t>/t</a:t>
            </a:r>
            <a:r>
              <a:rPr lang="en-US" sz="3200" dirty="0" smtClean="0"/>
              <a:t>. Study the example:</a:t>
            </a:r>
            <a:br>
              <a:rPr lang="en-US" sz="3200" dirty="0" smtClean="0"/>
            </a:br>
            <a:r>
              <a:rPr lang="en-US" sz="3200" dirty="0" smtClean="0"/>
              <a:t>We  </a:t>
            </a:r>
            <a:r>
              <a:rPr lang="en-US" sz="3200" b="1" dirty="0" smtClean="0">
                <a:solidFill>
                  <a:srgbClr val="FF0000"/>
                </a:solidFill>
              </a:rPr>
              <a:t>don’t have to(needn’t) </a:t>
            </a:r>
            <a:r>
              <a:rPr lang="en-US" sz="3200" dirty="0" smtClean="0"/>
              <a:t>wear uniforms.</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13350527"/>
              </p:ext>
            </p:extLst>
          </p:nvPr>
        </p:nvGraphicFramePr>
        <p:xfrm>
          <a:off x="611560" y="2996952"/>
          <a:ext cx="8229600" cy="3078480"/>
        </p:xfrm>
        <a:graphic>
          <a:graphicData uri="http://schemas.openxmlformats.org/drawingml/2006/table">
            <a:tbl>
              <a:tblPr firstRow="1" bandRow="1">
                <a:tableStyleId>{16D9F66E-5EB9-4882-86FB-DCBF35E3C3E4}</a:tableStyleId>
              </a:tblPr>
              <a:tblGrid>
                <a:gridCol w="4114800"/>
                <a:gridCol w="4114800"/>
              </a:tblGrid>
              <a:tr h="314428">
                <a:tc>
                  <a:txBody>
                    <a:bodyPr/>
                    <a:lstStyle/>
                    <a:p>
                      <a:endParaRPr lang="ru-RU" dirty="0"/>
                    </a:p>
                  </a:txBody>
                  <a:tcPr/>
                </a:tc>
                <a:tc>
                  <a:txBody>
                    <a:bodyPr/>
                    <a:lstStyle/>
                    <a:p>
                      <a:endParaRPr lang="ru-RU"/>
                    </a:p>
                  </a:txBody>
                  <a:tcPr/>
                </a:tc>
              </a:tr>
              <a:tr h="602653">
                <a:tc>
                  <a:txBody>
                    <a:bodyPr/>
                    <a:lstStyle/>
                    <a:p>
                      <a:r>
                        <a:rPr lang="en-US" sz="4000" dirty="0" smtClean="0">
                          <a:latin typeface="Times New Roman" panose="02020603050405020304" pitchFamily="18" charset="0"/>
                          <a:cs typeface="Times New Roman" panose="02020603050405020304" pitchFamily="18" charset="0"/>
                        </a:rPr>
                        <a:t>wake up early</a:t>
                      </a:r>
                      <a:endParaRPr lang="ru-RU" sz="4000" dirty="0">
                        <a:latin typeface="Times New Roman" panose="02020603050405020304" pitchFamily="18" charset="0"/>
                        <a:cs typeface="Times New Roman" panose="02020603050405020304" pitchFamily="18" charset="0"/>
                      </a:endParaRPr>
                    </a:p>
                  </a:txBody>
                  <a:tcPr/>
                </a:tc>
                <a:tc>
                  <a:txBody>
                    <a:bodyPr/>
                    <a:lstStyle/>
                    <a:p>
                      <a:r>
                        <a:rPr lang="en-US" sz="4000" dirty="0" smtClean="0">
                          <a:latin typeface="Times New Roman" panose="02020603050405020304" pitchFamily="18" charset="0"/>
                          <a:cs typeface="Times New Roman" panose="02020603050405020304" pitchFamily="18" charset="0"/>
                        </a:rPr>
                        <a:t>wear uniforms</a:t>
                      </a:r>
                      <a:endParaRPr lang="ru-RU" sz="4000" dirty="0">
                        <a:latin typeface="Times New Roman" panose="02020603050405020304" pitchFamily="18" charset="0"/>
                        <a:cs typeface="Times New Roman" panose="02020603050405020304" pitchFamily="18" charset="0"/>
                      </a:endParaRPr>
                    </a:p>
                  </a:txBody>
                  <a:tcPr/>
                </a:tc>
              </a:tr>
              <a:tr h="1126699">
                <a:tc>
                  <a:txBody>
                    <a:bodyPr/>
                    <a:lstStyle/>
                    <a:p>
                      <a:r>
                        <a:rPr lang="en-US" sz="4000" dirty="0" smtClean="0">
                          <a:latin typeface="Times New Roman" panose="02020603050405020304" pitchFamily="18" charset="0"/>
                          <a:cs typeface="Times New Roman" panose="02020603050405020304" pitchFamily="18" charset="0"/>
                        </a:rPr>
                        <a:t>keep the campsite clean</a:t>
                      </a:r>
                      <a:endParaRPr lang="ru-RU" sz="4000" dirty="0">
                        <a:latin typeface="Times New Roman" panose="02020603050405020304" pitchFamily="18" charset="0"/>
                        <a:cs typeface="Times New Roman" panose="02020603050405020304" pitchFamily="18" charset="0"/>
                      </a:endParaRPr>
                    </a:p>
                  </a:txBody>
                  <a:tcPr/>
                </a:tc>
                <a:tc>
                  <a:txBody>
                    <a:bodyPr/>
                    <a:lstStyle/>
                    <a:p>
                      <a:r>
                        <a:rPr lang="en-US" sz="4000" dirty="0" smtClean="0">
                          <a:latin typeface="Times New Roman" panose="02020603050405020304" pitchFamily="18" charset="0"/>
                          <a:cs typeface="Times New Roman" panose="02020603050405020304" pitchFamily="18" charset="0"/>
                        </a:rPr>
                        <a:t>make our beds</a:t>
                      </a:r>
                      <a:endParaRPr lang="ru-RU" sz="4000" dirty="0">
                        <a:latin typeface="Times New Roman" panose="02020603050405020304" pitchFamily="18" charset="0"/>
                        <a:cs typeface="Times New Roman" panose="02020603050405020304" pitchFamily="18" charset="0"/>
                      </a:endParaRPr>
                    </a:p>
                  </a:txBody>
                  <a:tcPr/>
                </a:tc>
              </a:tr>
              <a:tr h="602653">
                <a:tc>
                  <a:txBody>
                    <a:bodyPr/>
                    <a:lstStyle/>
                    <a:p>
                      <a:endParaRPr lang="ru-RU" sz="4000" dirty="0">
                        <a:latin typeface="Times New Roman" panose="02020603050405020304" pitchFamily="18" charset="0"/>
                        <a:cs typeface="Times New Roman" panose="02020603050405020304" pitchFamily="18" charset="0"/>
                      </a:endParaRPr>
                    </a:p>
                  </a:txBody>
                  <a:tcPr/>
                </a:tc>
                <a:tc>
                  <a:txBody>
                    <a:bodyPr/>
                    <a:lstStyle/>
                    <a:p>
                      <a:r>
                        <a:rPr lang="en-US" sz="4000" dirty="0" smtClean="0">
                          <a:latin typeface="Times New Roman" panose="02020603050405020304" pitchFamily="18" charset="0"/>
                          <a:cs typeface="Times New Roman" panose="02020603050405020304" pitchFamily="18" charset="0"/>
                        </a:rPr>
                        <a:t>do</a:t>
                      </a:r>
                      <a:r>
                        <a:rPr lang="en-US" sz="4000" baseline="0" dirty="0" smtClean="0">
                          <a:latin typeface="Times New Roman" panose="02020603050405020304" pitchFamily="18" charset="0"/>
                          <a:cs typeface="Times New Roman" panose="02020603050405020304" pitchFamily="18" charset="0"/>
                        </a:rPr>
                        <a:t> any cooking</a:t>
                      </a:r>
                      <a:endParaRPr lang="ru-RU" sz="4000" dirty="0">
                        <a:latin typeface="Times New Roman" panose="02020603050405020304" pitchFamily="18" charset="0"/>
                        <a:cs typeface="Times New Roman" panose="02020603050405020304" pitchFamily="18" charset="0"/>
                      </a:endParaRPr>
                    </a:p>
                  </a:txBody>
                  <a:tcPr/>
                </a:tc>
              </a:tr>
            </a:tbl>
          </a:graphicData>
        </a:graphic>
      </p:graphicFrame>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114808"/>
            <a:ext cx="830588"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534" y="2126888"/>
            <a:ext cx="11826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055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56792"/>
            <a:ext cx="39243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9552" y="260648"/>
            <a:ext cx="8229600" cy="792088"/>
          </a:xfrm>
        </p:spPr>
        <p:txBody>
          <a:bodyPr>
            <a:normAutofit fontScale="90000"/>
          </a:bodyPr>
          <a:lstStyle/>
          <a:p>
            <a:r>
              <a:rPr lang="en-US" sz="3200" dirty="0" smtClean="0">
                <a:latin typeface="AR BLANCA" panose="02000000000000000000" pitchFamily="2" charset="0"/>
              </a:rPr>
              <a:t>p.80 ex.6 </a:t>
            </a:r>
            <a:r>
              <a:rPr lang="en-US" sz="3200" b="1" dirty="0" smtClean="0"/>
              <a:t>Your are back from the campsite. Answer your friend’s questions. Work in pairs.</a:t>
            </a:r>
            <a:endParaRPr lang="ru-RU" sz="3200" b="1" dirty="0"/>
          </a:p>
        </p:txBody>
      </p:sp>
      <p:sp>
        <p:nvSpPr>
          <p:cNvPr id="3" name="Объект 2"/>
          <p:cNvSpPr>
            <a:spLocks noGrp="1"/>
          </p:cNvSpPr>
          <p:nvPr>
            <p:ph idx="1"/>
          </p:nvPr>
        </p:nvSpPr>
        <p:spPr>
          <a:xfrm>
            <a:off x="457200" y="1700808"/>
            <a:ext cx="8229600" cy="4968552"/>
          </a:xfrm>
        </p:spPr>
        <p:txBody>
          <a:bodyPr>
            <a:normAutofit fontScale="40000" lnSpcReduction="20000"/>
          </a:bodyPr>
          <a:lstStyle/>
          <a:p>
            <a:pPr marL="514350" indent="-514350">
              <a:buAutoNum type="arabicPeriod"/>
            </a:pPr>
            <a:r>
              <a:rPr lang="en-US" sz="6700" dirty="0" smtClean="0"/>
              <a:t>Did you wake up early?</a:t>
            </a:r>
          </a:p>
          <a:p>
            <a:pPr marL="514350" indent="-514350">
              <a:buAutoNum type="arabicPeriod"/>
            </a:pPr>
            <a:r>
              <a:rPr lang="en-US" sz="6700" dirty="0" smtClean="0"/>
              <a:t>Did you wear uniforms?</a:t>
            </a:r>
          </a:p>
          <a:p>
            <a:pPr marL="514350" indent="-514350">
              <a:buAutoNum type="arabicPeriod"/>
            </a:pPr>
            <a:r>
              <a:rPr lang="en-US" sz="6700" dirty="0" smtClean="0"/>
              <a:t>……………………….any cooking?</a:t>
            </a:r>
          </a:p>
          <a:p>
            <a:pPr marL="514350" indent="-514350">
              <a:buAutoNum type="arabicPeriod"/>
            </a:pPr>
            <a:r>
              <a:rPr lang="en-US" sz="6700" dirty="0" smtClean="0"/>
              <a:t>………………………the campsite clean?</a:t>
            </a:r>
          </a:p>
          <a:p>
            <a:pPr marL="514350" indent="-514350">
              <a:buAutoNum type="arabicPeriod"/>
            </a:pPr>
            <a:r>
              <a:rPr lang="en-US" sz="6700" dirty="0" smtClean="0"/>
              <a:t>……………………….your clothes?</a:t>
            </a:r>
          </a:p>
          <a:p>
            <a:pPr marL="514350" indent="-514350">
              <a:buAutoNum type="arabicPeriod"/>
            </a:pPr>
            <a:r>
              <a:rPr lang="en-US" sz="6700" dirty="0" smtClean="0"/>
              <a:t>…………………………swimming?</a:t>
            </a:r>
          </a:p>
          <a:p>
            <a:pPr marL="514350" indent="-514350">
              <a:buAutoNum type="arabicPeriod"/>
            </a:pPr>
            <a:r>
              <a:rPr lang="en-US" sz="6700" dirty="0" smtClean="0"/>
              <a:t>………………………..books?</a:t>
            </a:r>
          </a:p>
          <a:p>
            <a:pPr marL="514350" indent="-514350">
              <a:buAutoNum type="arabicPeriod"/>
            </a:pPr>
            <a:r>
              <a:rPr lang="en-US" sz="6700" dirty="0" smtClean="0"/>
              <a:t>…………………………fishing?</a:t>
            </a:r>
          </a:p>
          <a:p>
            <a:pPr marL="514350" indent="-514350">
              <a:buAutoNum type="arabicPeriod"/>
            </a:pPr>
            <a:r>
              <a:rPr lang="en-US" sz="6700" dirty="0" smtClean="0"/>
              <a:t>…………………………………… ? (your own question)</a:t>
            </a:r>
          </a:p>
          <a:p>
            <a:pPr marL="514350" indent="-514350">
              <a:buAutoNum type="arabicPeriod"/>
            </a:pPr>
            <a:r>
              <a:rPr lang="en-US" sz="6700" dirty="0" smtClean="0"/>
              <a:t>…………………………………… ? (your own question)</a:t>
            </a:r>
            <a:endParaRPr lang="en-US" sz="4000" dirty="0" smtClean="0"/>
          </a:p>
          <a:p>
            <a:pPr marL="0" indent="0">
              <a:buNone/>
            </a:pPr>
            <a:endParaRPr lang="en-US" sz="4000" dirty="0" smtClean="0"/>
          </a:p>
          <a:p>
            <a:pPr marL="0" indent="0">
              <a:buNone/>
            </a:pPr>
            <a:r>
              <a:rPr lang="en-US" dirty="0" smtClean="0"/>
              <a:t>      </a:t>
            </a:r>
          </a:p>
          <a:p>
            <a:pPr marL="514350" indent="-514350">
              <a:buAutoNum type="arabicPeriod"/>
            </a:pPr>
            <a:endParaRPr lang="ru-RU" dirty="0"/>
          </a:p>
        </p:txBody>
      </p:sp>
    </p:spTree>
    <p:extLst>
      <p:ext uri="{BB962C8B-B14F-4D97-AF65-F5344CB8AC3E}">
        <p14:creationId xmlns:p14="http://schemas.microsoft.com/office/powerpoint/2010/main" val="1900231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46253"/>
            <a:ext cx="3965699" cy="29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706090"/>
          </a:xfrm>
        </p:spPr>
        <p:txBody>
          <a:bodyPr>
            <a:normAutofit fontScale="90000"/>
          </a:bodyPr>
          <a:lstStyle/>
          <a:p>
            <a:pPr algn="l"/>
            <a:r>
              <a:rPr lang="en-US" sz="3200" dirty="0" smtClean="0">
                <a:latin typeface="AR BLANCA" panose="02000000000000000000" pitchFamily="2" charset="0"/>
              </a:rPr>
              <a:t>p.80 ex.7 </a:t>
            </a:r>
            <a:r>
              <a:rPr lang="en-US" sz="3200" b="1" dirty="0"/>
              <a:t>Write </a:t>
            </a:r>
            <a:r>
              <a:rPr lang="en-US" sz="3200" b="1" dirty="0" smtClean="0"/>
              <a:t>summer campsite rules for kids!</a:t>
            </a:r>
            <a:endParaRPr lang="ru-RU" sz="3200" b="1" dirty="0"/>
          </a:p>
        </p:txBody>
      </p:sp>
      <p:sp>
        <p:nvSpPr>
          <p:cNvPr id="4" name="Объект 3"/>
          <p:cNvSpPr>
            <a:spLocks noGrp="1"/>
          </p:cNvSpPr>
          <p:nvPr>
            <p:ph idx="1"/>
          </p:nvPr>
        </p:nvSpPr>
        <p:spPr>
          <a:xfrm>
            <a:off x="457200" y="1124744"/>
            <a:ext cx="8229600" cy="5001419"/>
          </a:xfrm>
        </p:spPr>
        <p:txBody>
          <a:bodyPr>
            <a:normAutofit fontScale="92500" lnSpcReduction="20000"/>
          </a:bodyPr>
          <a:lstStyle/>
          <a:p>
            <a:pPr marL="0" indent="0">
              <a:buNone/>
            </a:pPr>
            <a:r>
              <a:rPr lang="en-US" dirty="0" smtClean="0"/>
              <a:t>To be a responsible camper :</a:t>
            </a:r>
          </a:p>
          <a:p>
            <a:pPr marL="514350" indent="-514350">
              <a:buAutoNum type="arabicPeriod"/>
            </a:pPr>
            <a:r>
              <a:rPr lang="en-US" dirty="0" smtClean="0"/>
              <a:t>You must listen to your camp </a:t>
            </a:r>
            <a:r>
              <a:rPr lang="en-US" dirty="0" err="1" smtClean="0"/>
              <a:t>councelor</a:t>
            </a:r>
            <a:r>
              <a:rPr lang="en-US" dirty="0" smtClean="0"/>
              <a:t>.</a:t>
            </a:r>
          </a:p>
          <a:p>
            <a:pPr marL="514350" indent="-514350">
              <a:buAutoNum type="arabicPeriod"/>
            </a:pPr>
            <a:r>
              <a:rPr lang="en-US" dirty="0" smtClean="0"/>
              <a:t>You must……………………</a:t>
            </a:r>
          </a:p>
          <a:p>
            <a:pPr marL="514350" indent="-514350">
              <a:buAutoNum type="arabicPeriod"/>
            </a:pPr>
            <a:r>
              <a:rPr lang="en-US" dirty="0" smtClean="0"/>
              <a:t>You must ………………….</a:t>
            </a:r>
          </a:p>
          <a:p>
            <a:pPr marL="0" indent="0">
              <a:buNone/>
            </a:pPr>
            <a:r>
              <a:rPr lang="en-US" dirty="0" smtClean="0"/>
              <a:t>4.  You can’t ………..</a:t>
            </a:r>
          </a:p>
          <a:p>
            <a:pPr marL="0" indent="0">
              <a:buNone/>
            </a:pPr>
            <a:r>
              <a:rPr lang="en-US" dirty="0" smtClean="0"/>
              <a:t>But!</a:t>
            </a:r>
          </a:p>
          <a:p>
            <a:pPr marL="0" indent="0">
              <a:buNone/>
            </a:pPr>
            <a:r>
              <a:rPr lang="en-US" dirty="0"/>
              <a:t>5</a:t>
            </a:r>
            <a:r>
              <a:rPr lang="en-US" dirty="0" smtClean="0"/>
              <a:t>. You don’t have to wear a uniform. </a:t>
            </a:r>
          </a:p>
          <a:p>
            <a:pPr marL="0" indent="0">
              <a:buNone/>
            </a:pPr>
            <a:r>
              <a:rPr lang="en-US" dirty="0"/>
              <a:t>6</a:t>
            </a:r>
            <a:r>
              <a:rPr lang="en-US" dirty="0" smtClean="0"/>
              <a:t>. You don’t have to ………….</a:t>
            </a:r>
          </a:p>
          <a:p>
            <a:pPr marL="0" indent="0">
              <a:buNone/>
            </a:pPr>
            <a:r>
              <a:rPr lang="en-US" dirty="0"/>
              <a:t>7</a:t>
            </a:r>
            <a:r>
              <a:rPr lang="en-US" dirty="0" smtClean="0"/>
              <a:t>. You needn’t ………….</a:t>
            </a:r>
          </a:p>
          <a:p>
            <a:pPr marL="0" indent="0">
              <a:buNone/>
            </a:pPr>
            <a:r>
              <a:rPr lang="en-US" dirty="0" smtClean="0"/>
              <a:t>8. You can ……….</a:t>
            </a:r>
            <a:endParaRPr lang="ru-RU" dirty="0"/>
          </a:p>
        </p:txBody>
      </p:sp>
    </p:spTree>
    <p:extLst>
      <p:ext uri="{BB962C8B-B14F-4D97-AF65-F5344CB8AC3E}">
        <p14:creationId xmlns:p14="http://schemas.microsoft.com/office/powerpoint/2010/main" val="1894524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3284984"/>
            <a:ext cx="4762389"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11560" y="513738"/>
            <a:ext cx="8424936" cy="2483213"/>
          </a:xfrm>
        </p:spPr>
        <p:txBody>
          <a:bodyPr>
            <a:noAutofit/>
          </a:bodyPr>
          <a:lstStyle/>
          <a:p>
            <a:pPr algn="l"/>
            <a:r>
              <a:rPr lang="en-US" sz="3200" dirty="0" smtClean="0"/>
              <a:t>1. Rose is ……………… (young) </a:t>
            </a:r>
            <a:r>
              <a:rPr lang="en-US" sz="3200" b="1" dirty="0" smtClean="0">
                <a:solidFill>
                  <a:schemeClr val="accent5"/>
                </a:solidFill>
              </a:rPr>
              <a:t>than</a:t>
            </a:r>
            <a:r>
              <a:rPr lang="en-US" sz="3200" dirty="0" smtClean="0"/>
              <a:t> Lucy. (</a:t>
            </a:r>
            <a:r>
              <a:rPr lang="en-US" sz="3200" dirty="0" err="1" smtClean="0"/>
              <a:t>wb</a:t>
            </a:r>
            <a:r>
              <a:rPr lang="en-US" sz="3200" dirty="0" smtClean="0"/>
              <a:t> p.</a:t>
            </a:r>
            <a:r>
              <a:rPr lang="ru-RU" sz="3200" dirty="0" smtClean="0"/>
              <a:t>5</a:t>
            </a:r>
            <a:r>
              <a:rPr lang="en-US" sz="3200" dirty="0" smtClean="0"/>
              <a:t>)</a:t>
            </a:r>
            <a:br>
              <a:rPr lang="en-US" sz="3200" dirty="0" smtClean="0"/>
            </a:br>
            <a:r>
              <a:rPr lang="en-US" sz="3200" dirty="0" smtClean="0"/>
              <a:t>2. Greg is ………………..(old) </a:t>
            </a:r>
            <a:r>
              <a:rPr lang="en-US" sz="3200" dirty="0"/>
              <a:t>than</a:t>
            </a:r>
            <a:r>
              <a:rPr lang="en-US" sz="3200" dirty="0" smtClean="0"/>
              <a:t> James.</a:t>
            </a:r>
            <a:br>
              <a:rPr lang="en-US" sz="3200" dirty="0" smtClean="0"/>
            </a:br>
            <a:r>
              <a:rPr lang="en-US" sz="3200" dirty="0" smtClean="0"/>
              <a:t>3. Annie is the …………………(young) </a:t>
            </a:r>
            <a:r>
              <a:rPr lang="en-US" sz="3200" b="1" dirty="0" smtClean="0">
                <a:solidFill>
                  <a:schemeClr val="accent5"/>
                </a:solidFill>
              </a:rPr>
              <a:t>of all</a:t>
            </a:r>
            <a:r>
              <a:rPr lang="en-US" sz="3200" dirty="0" smtClean="0"/>
              <a:t>.</a:t>
            </a:r>
            <a:br>
              <a:rPr lang="en-US" sz="3200" dirty="0" smtClean="0"/>
            </a:br>
            <a:r>
              <a:rPr lang="en-US" sz="3200" dirty="0" smtClean="0"/>
              <a:t>4. Jimmy is the ………………………(serious) of all.</a:t>
            </a:r>
            <a:br>
              <a:rPr lang="en-US" sz="3200" dirty="0" smtClean="0"/>
            </a:br>
            <a:r>
              <a:rPr lang="en-US" sz="3200" dirty="0" smtClean="0"/>
              <a:t>5. Lisa is …………...................(glamorous) than Bob.</a:t>
            </a:r>
            <a:endParaRPr lang="ru-RU" sz="3200" dirty="0"/>
          </a:p>
        </p:txBody>
      </p:sp>
      <p:sp>
        <p:nvSpPr>
          <p:cNvPr id="3" name="Объект 2"/>
          <p:cNvSpPr>
            <a:spLocks noGrp="1"/>
          </p:cNvSpPr>
          <p:nvPr>
            <p:ph idx="1"/>
          </p:nvPr>
        </p:nvSpPr>
        <p:spPr>
          <a:xfrm>
            <a:off x="-684584" y="3284984"/>
            <a:ext cx="9828584" cy="3345235"/>
          </a:xfrm>
          <a:ln>
            <a:solidFill>
              <a:schemeClr val="accent2">
                <a:lumMod val="20000"/>
                <a:lumOff val="80000"/>
              </a:schemeClr>
            </a:solidFill>
          </a:ln>
        </p:spPr>
        <p:txBody>
          <a:bodyPr/>
          <a:lstStyle/>
          <a:p>
            <a:pPr marL="0" indent="0">
              <a:buNone/>
            </a:pPr>
            <a:r>
              <a:rPr lang="ru-RU" dirty="0" smtClean="0"/>
              <a:t>                                                                              </a:t>
            </a:r>
            <a:r>
              <a:rPr lang="en-US" sz="2800" dirty="0" smtClean="0"/>
              <a:t>Practice your </a:t>
            </a:r>
          </a:p>
          <a:p>
            <a:pPr marL="0" indent="0">
              <a:buNone/>
            </a:pPr>
            <a:r>
              <a:rPr lang="en-US" sz="2800" dirty="0"/>
              <a:t> </a:t>
            </a:r>
            <a:r>
              <a:rPr lang="en-US" sz="2800" dirty="0" smtClean="0"/>
              <a:t>                                                                                            grammar!                                   </a:t>
            </a:r>
            <a:endParaRPr lang="en-US" sz="2800" dirty="0"/>
          </a:p>
          <a:p>
            <a:pPr marL="0" indent="0">
              <a:buNone/>
            </a:pPr>
            <a:r>
              <a:rPr lang="en-US" dirty="0" smtClean="0">
                <a:latin typeface="AR BLANCA" panose="02000000000000000000" pitchFamily="2" charset="0"/>
              </a:rPr>
              <a:t>       Your ideas?</a:t>
            </a:r>
            <a:endParaRPr lang="ru-RU" dirty="0"/>
          </a:p>
        </p:txBody>
      </p:sp>
      <p:sp>
        <p:nvSpPr>
          <p:cNvPr id="4" name="TextBox 3"/>
          <p:cNvSpPr txBox="1"/>
          <p:nvPr/>
        </p:nvSpPr>
        <p:spPr>
          <a:xfrm>
            <a:off x="2452475" y="404863"/>
            <a:ext cx="1576842" cy="584775"/>
          </a:xfrm>
          <a:prstGeom prst="rect">
            <a:avLst/>
          </a:prstGeom>
          <a:noFill/>
        </p:spPr>
        <p:txBody>
          <a:bodyPr wrap="none" rtlCol="0">
            <a:spAutoFit/>
          </a:bodyPr>
          <a:lstStyle/>
          <a:p>
            <a:r>
              <a:rPr lang="en-US" sz="3200" b="1" dirty="0" smtClean="0">
                <a:solidFill>
                  <a:srgbClr val="FF0000"/>
                </a:solidFill>
              </a:rPr>
              <a:t>younger</a:t>
            </a:r>
            <a:endParaRPr lang="ru-RU" sz="3200" b="1" dirty="0">
              <a:solidFill>
                <a:srgbClr val="FF0000"/>
              </a:solidFill>
            </a:endParaRPr>
          </a:p>
        </p:txBody>
      </p:sp>
      <p:sp>
        <p:nvSpPr>
          <p:cNvPr id="5" name="TextBox 4"/>
          <p:cNvSpPr txBox="1"/>
          <p:nvPr/>
        </p:nvSpPr>
        <p:spPr>
          <a:xfrm>
            <a:off x="2592758" y="900009"/>
            <a:ext cx="1079142" cy="584775"/>
          </a:xfrm>
          <a:prstGeom prst="rect">
            <a:avLst/>
          </a:prstGeom>
          <a:noFill/>
        </p:spPr>
        <p:txBody>
          <a:bodyPr wrap="none" rtlCol="0">
            <a:spAutoFit/>
          </a:bodyPr>
          <a:lstStyle/>
          <a:p>
            <a:r>
              <a:rPr lang="en-US" sz="3200" b="1" dirty="0" smtClean="0">
                <a:solidFill>
                  <a:srgbClr val="FF0000"/>
                </a:solidFill>
              </a:rPr>
              <a:t>older</a:t>
            </a:r>
            <a:endParaRPr lang="ru-RU" sz="3200" b="1" dirty="0">
              <a:solidFill>
                <a:srgbClr val="FF0000"/>
              </a:solidFill>
            </a:endParaRPr>
          </a:p>
        </p:txBody>
      </p:sp>
      <p:sp>
        <p:nvSpPr>
          <p:cNvPr id="6" name="TextBox 5"/>
          <p:cNvSpPr txBox="1"/>
          <p:nvPr/>
        </p:nvSpPr>
        <p:spPr>
          <a:xfrm>
            <a:off x="3132329" y="1396538"/>
            <a:ext cx="1799711" cy="584775"/>
          </a:xfrm>
          <a:prstGeom prst="rect">
            <a:avLst/>
          </a:prstGeom>
          <a:noFill/>
        </p:spPr>
        <p:txBody>
          <a:bodyPr wrap="square" rtlCol="0">
            <a:spAutoFit/>
          </a:bodyPr>
          <a:lstStyle/>
          <a:p>
            <a:r>
              <a:rPr lang="en-US" sz="3200" b="1" dirty="0" smtClean="0">
                <a:solidFill>
                  <a:srgbClr val="FF0000"/>
                </a:solidFill>
              </a:rPr>
              <a:t>youngest</a:t>
            </a:r>
            <a:endParaRPr lang="ru-RU" sz="3200" b="1" dirty="0">
              <a:solidFill>
                <a:srgbClr val="FF0000"/>
              </a:solidFill>
            </a:endParaRPr>
          </a:p>
        </p:txBody>
      </p:sp>
      <p:sp>
        <p:nvSpPr>
          <p:cNvPr id="7" name="TextBox 6"/>
          <p:cNvSpPr txBox="1"/>
          <p:nvPr/>
        </p:nvSpPr>
        <p:spPr>
          <a:xfrm>
            <a:off x="3240896" y="1862947"/>
            <a:ext cx="2915280" cy="584775"/>
          </a:xfrm>
          <a:prstGeom prst="rect">
            <a:avLst/>
          </a:prstGeom>
          <a:noFill/>
        </p:spPr>
        <p:txBody>
          <a:bodyPr wrap="square" rtlCol="0">
            <a:spAutoFit/>
          </a:bodyPr>
          <a:lstStyle/>
          <a:p>
            <a:r>
              <a:rPr lang="en-US" sz="3200" b="1" dirty="0">
                <a:solidFill>
                  <a:srgbClr val="FF0000"/>
                </a:solidFill>
              </a:rPr>
              <a:t>m</a:t>
            </a:r>
            <a:r>
              <a:rPr lang="en-US" sz="3200" b="1" dirty="0" smtClean="0">
                <a:solidFill>
                  <a:srgbClr val="FF0000"/>
                </a:solidFill>
              </a:rPr>
              <a:t>ost serious</a:t>
            </a:r>
            <a:endParaRPr lang="ru-RU" sz="3200" b="1" dirty="0">
              <a:solidFill>
                <a:srgbClr val="FF0000"/>
              </a:solidFill>
            </a:endParaRPr>
          </a:p>
        </p:txBody>
      </p:sp>
      <p:sp>
        <p:nvSpPr>
          <p:cNvPr id="8" name="TextBox 7"/>
          <p:cNvSpPr txBox="1"/>
          <p:nvPr/>
        </p:nvSpPr>
        <p:spPr>
          <a:xfrm>
            <a:off x="2195736" y="2268161"/>
            <a:ext cx="2952328" cy="584775"/>
          </a:xfrm>
          <a:prstGeom prst="rect">
            <a:avLst/>
          </a:prstGeom>
          <a:noFill/>
        </p:spPr>
        <p:txBody>
          <a:bodyPr wrap="square" rtlCol="0">
            <a:spAutoFit/>
          </a:bodyPr>
          <a:lstStyle/>
          <a:p>
            <a:r>
              <a:rPr lang="en-US" sz="3200" b="1" dirty="0">
                <a:solidFill>
                  <a:srgbClr val="FF0000"/>
                </a:solidFill>
              </a:rPr>
              <a:t>m</a:t>
            </a:r>
            <a:r>
              <a:rPr lang="en-US" sz="3200" b="1" dirty="0" smtClean="0">
                <a:solidFill>
                  <a:srgbClr val="FF0000"/>
                </a:solidFill>
              </a:rPr>
              <a:t>ore glamorous</a:t>
            </a:r>
            <a:endParaRPr lang="ru-RU" sz="3200" b="1" dirty="0">
              <a:solidFill>
                <a:srgbClr val="FF0000"/>
              </a:solidFill>
            </a:endParaRPr>
          </a:p>
        </p:txBody>
      </p:sp>
    </p:spTree>
    <p:extLst>
      <p:ext uri="{BB962C8B-B14F-4D97-AF65-F5344CB8AC3E}">
        <p14:creationId xmlns:p14="http://schemas.microsoft.com/office/powerpoint/2010/main" val="21721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384000" cy="47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491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1"/>
            <a:ext cx="7772400" cy="936103"/>
          </a:xfrm>
        </p:spPr>
        <p:txBody>
          <a:bodyPr>
            <a:noAutofit/>
          </a:bodyPr>
          <a:lstStyle/>
          <a:p>
            <a:r>
              <a:rPr lang="en-US" sz="3200" dirty="0">
                <a:solidFill>
                  <a:prstClr val="black"/>
                </a:solidFill>
                <a:latin typeface="AR BLANCA" panose="02000000000000000000" pitchFamily="2" charset="0"/>
              </a:rPr>
              <a:t>Make your speech more natural!</a:t>
            </a:r>
            <a:r>
              <a:rPr lang="ru-RU" sz="3200" dirty="0">
                <a:solidFill>
                  <a:prstClr val="black"/>
                </a:solidFill>
              </a:rPr>
              <a:t> </a:t>
            </a:r>
            <a:r>
              <a:rPr lang="en-US" sz="3200" dirty="0" smtClean="0">
                <a:solidFill>
                  <a:prstClr val="black"/>
                </a:solidFill>
              </a:rPr>
              <a:t/>
            </a:r>
            <a:br>
              <a:rPr lang="en-US" sz="3200" dirty="0" smtClean="0">
                <a:solidFill>
                  <a:prstClr val="black"/>
                </a:solidFill>
              </a:rPr>
            </a:br>
            <a:r>
              <a:rPr lang="en-US" sz="3200" dirty="0" smtClean="0">
                <a:solidFill>
                  <a:prstClr val="black"/>
                </a:solidFill>
                <a:latin typeface="AR BLANCA" panose="02000000000000000000" pitchFamily="2" charset="0"/>
              </a:rPr>
              <a:t>Use</a:t>
            </a:r>
            <a:r>
              <a:rPr lang="ru-RU" sz="3200" dirty="0" smtClean="0">
                <a:solidFill>
                  <a:prstClr val="black"/>
                </a:solidFill>
              </a:rPr>
              <a:t> </a:t>
            </a:r>
            <a:r>
              <a:rPr lang="en-US" sz="3200" dirty="0" smtClean="0">
                <a:solidFill>
                  <a:prstClr val="black"/>
                </a:solidFill>
                <a:latin typeface="AR BLANCA" panose="02000000000000000000" pitchFamily="2" charset="0"/>
              </a:rPr>
              <a:t>interjections!</a:t>
            </a:r>
            <a:endParaRPr lang="ru-RU" sz="3200" dirty="0"/>
          </a:p>
        </p:txBody>
      </p:sp>
      <p:sp>
        <p:nvSpPr>
          <p:cNvPr id="3" name="Подзаголовок 2"/>
          <p:cNvSpPr>
            <a:spLocks noGrp="1"/>
          </p:cNvSpPr>
          <p:nvPr>
            <p:ph type="subTitle" idx="1"/>
          </p:nvPr>
        </p:nvSpPr>
        <p:spPr>
          <a:xfrm>
            <a:off x="395536" y="1340768"/>
            <a:ext cx="8496944" cy="5184576"/>
          </a:xfrm>
        </p:spPr>
        <p:txBody>
          <a:bodyPr>
            <a:noAutofit/>
          </a:bodyPr>
          <a:lstStyle/>
          <a:p>
            <a:pPr marL="92075" indent="-92075" algn="l">
              <a:buFont typeface="Arial" panose="020B0604020202020204" pitchFamily="34" charset="0"/>
              <a:buChar char="•"/>
            </a:pPr>
            <a:r>
              <a:rPr lang="en-US" sz="3600"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Ah</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фух</a:t>
            </a:r>
            <a:r>
              <a:rPr lang="ru-RU" sz="2800" dirty="0" smtClean="0">
                <a:solidFill>
                  <a:schemeClr val="tx1"/>
                </a:solidFill>
                <a:latin typeface="Times New Roman" panose="02020603050405020304" pitchFamily="18" charset="0"/>
                <a:cs typeface="Times New Roman" panose="02020603050405020304" pitchFamily="18" charset="0"/>
              </a:rPr>
              <a:t>!  (облегчение, </a:t>
            </a:r>
            <a:r>
              <a:rPr lang="ru-RU" sz="2800" dirty="0">
                <a:solidFill>
                  <a:schemeClr val="tx1"/>
                </a:solidFill>
                <a:latin typeface="Times New Roman" panose="02020603050405020304" pitchFamily="18" charset="0"/>
                <a:cs typeface="Times New Roman" panose="02020603050405020304" pitchFamily="18" charset="0"/>
              </a:rPr>
              <a:t>в</a:t>
            </a:r>
            <a:r>
              <a:rPr lang="ru-RU" sz="2800" dirty="0" smtClean="0">
                <a:solidFill>
                  <a:schemeClr val="tx1"/>
                </a:solidFill>
                <a:latin typeface="Times New Roman" panose="02020603050405020304" pitchFamily="18" charset="0"/>
                <a:cs typeface="Times New Roman" panose="02020603050405020304" pitchFamily="18" charset="0"/>
              </a:rPr>
              <a:t>осторг)</a:t>
            </a:r>
          </a:p>
          <a:p>
            <a:pPr algn="l" fontAlgn="base">
              <a:buFont typeface="Arial"/>
              <a:buChar char="•"/>
            </a:pPr>
            <a:r>
              <a:rPr lang="en-US" b="1" dirty="0" err="1">
                <a:solidFill>
                  <a:srgbClr val="FF0000"/>
                </a:solidFill>
                <a:latin typeface="Times New Roman" panose="02020603050405020304" pitchFamily="18" charset="0"/>
                <a:cs typeface="Times New Roman" panose="02020603050405020304" pitchFamily="18" charset="0"/>
              </a:rPr>
              <a:t>A</a:t>
            </a:r>
            <a:r>
              <a:rPr lang="en-US" b="1" u="none" strike="noStrike" dirty="0" err="1" smtClean="0">
                <a:solidFill>
                  <a:srgbClr val="FF0000"/>
                </a:solidFill>
                <a:effectLst/>
                <a:latin typeface="Times New Roman" panose="02020603050405020304" pitchFamily="18" charset="0"/>
                <a:cs typeface="Times New Roman" panose="02020603050405020304" pitchFamily="18" charset="0"/>
              </a:rPr>
              <a:t>choo</a:t>
            </a:r>
            <a:r>
              <a:rPr lang="en-US" b="0" dirty="0" smtClean="0">
                <a:solidFill>
                  <a:schemeClr val="tx1"/>
                </a:solidFill>
                <a:effectLst/>
                <a:latin typeface="Times New Roman" panose="02020603050405020304" pitchFamily="18" charset="0"/>
                <a:cs typeface="Times New Roman" panose="02020603050405020304" pitchFamily="18" charset="0"/>
              </a:rPr>
              <a:t> – </a:t>
            </a:r>
            <a:r>
              <a:rPr lang="ru-RU" sz="2800" b="0" dirty="0" smtClean="0">
                <a:solidFill>
                  <a:schemeClr val="tx1"/>
                </a:solidFill>
                <a:effectLst/>
                <a:latin typeface="Times New Roman" panose="02020603050405020304" pitchFamily="18" charset="0"/>
                <a:cs typeface="Times New Roman" panose="02020603050405020304" pitchFamily="18" charset="0"/>
              </a:rPr>
              <a:t>апчхи! (чихание)</a:t>
            </a:r>
          </a:p>
          <a:p>
            <a:pPr algn="l" fontAlgn="base">
              <a:buFont typeface="Arial"/>
              <a:buChar char="•"/>
            </a:pPr>
            <a:r>
              <a:rPr lang="en-US" b="1" dirty="0" err="1">
                <a:solidFill>
                  <a:srgbClr val="FF0000"/>
                </a:solidFill>
                <a:latin typeface="Times New Roman" panose="02020603050405020304" pitchFamily="18" charset="0"/>
                <a:cs typeface="Times New Roman" panose="02020603050405020304" pitchFamily="18" charset="0"/>
              </a:rPr>
              <a:t>B</a:t>
            </a:r>
            <a:r>
              <a:rPr lang="ru-RU" b="1" u="none" strike="noStrike" dirty="0" err="1" smtClean="0">
                <a:solidFill>
                  <a:srgbClr val="FF0000"/>
                </a:solidFill>
                <a:effectLst/>
                <a:latin typeface="Times New Roman" panose="02020603050405020304" pitchFamily="18" charset="0"/>
                <a:cs typeface="Times New Roman" panose="02020603050405020304" pitchFamily="18" charset="0"/>
              </a:rPr>
              <a:t>less</a:t>
            </a:r>
            <a:r>
              <a:rPr lang="ru-RU" b="1" u="none" strike="noStrike" dirty="0" smtClean="0">
                <a:solidFill>
                  <a:srgbClr val="FF0000"/>
                </a:solidFill>
                <a:effectLst/>
                <a:latin typeface="Times New Roman" panose="02020603050405020304" pitchFamily="18" charset="0"/>
                <a:cs typeface="Times New Roman" panose="02020603050405020304" pitchFamily="18" charset="0"/>
              </a:rPr>
              <a:t> </a:t>
            </a:r>
            <a:r>
              <a:rPr lang="ru-RU" b="1" u="none" strike="noStrike" dirty="0" err="1" smtClean="0">
                <a:solidFill>
                  <a:srgbClr val="FF0000"/>
                </a:solidFill>
                <a:effectLst/>
                <a:latin typeface="Times New Roman" panose="02020603050405020304" pitchFamily="18" charset="0"/>
                <a:cs typeface="Times New Roman" panose="02020603050405020304" pitchFamily="18" charset="0"/>
              </a:rPr>
              <a:t>you</a:t>
            </a:r>
            <a:r>
              <a:rPr lang="en-US" b="1" dirty="0">
                <a:solidFill>
                  <a:srgbClr val="FF0000"/>
                </a:solidFill>
                <a:latin typeface="Times New Roman" panose="02020603050405020304" pitchFamily="18" charset="0"/>
                <a:cs typeface="Times New Roman" panose="02020603050405020304" pitchFamily="18" charset="0"/>
              </a:rPr>
              <a:t>!</a:t>
            </a:r>
            <a:r>
              <a:rPr lang="ru-RU" b="0" dirty="0" smtClean="0">
                <a:solidFill>
                  <a:schemeClr val="tx1"/>
                </a:solidFill>
                <a:effectLst/>
                <a:latin typeface="Times New Roman" panose="02020603050405020304" pitchFamily="18" charset="0"/>
                <a:cs typeface="Times New Roman" panose="02020603050405020304" pitchFamily="18" charset="0"/>
              </a:rPr>
              <a:t> – </a:t>
            </a:r>
            <a:r>
              <a:rPr lang="ru-RU" sz="2800" b="0" dirty="0" smtClean="0">
                <a:solidFill>
                  <a:schemeClr val="tx1"/>
                </a:solidFill>
                <a:effectLst/>
                <a:latin typeface="Times New Roman" panose="02020603050405020304" pitchFamily="18" charset="0"/>
                <a:cs typeface="Times New Roman" panose="02020603050405020304" pitchFamily="18" charset="0"/>
              </a:rPr>
              <a:t>будь здоров! благодарю! </a:t>
            </a:r>
          </a:p>
          <a:p>
            <a:pPr algn="l" fontAlgn="base">
              <a:buFont typeface="Arial"/>
              <a:buChar char="•"/>
            </a:pPr>
            <a:r>
              <a:rPr lang="en-US" b="1" dirty="0" err="1">
                <a:solidFill>
                  <a:srgbClr val="FF0000"/>
                </a:solidFill>
                <a:latin typeface="Times New Roman" panose="02020603050405020304" pitchFamily="18" charset="0"/>
                <a:cs typeface="Times New Roman" panose="02020603050405020304" pitchFamily="18" charset="0"/>
              </a:rPr>
              <a:t>G</a:t>
            </a:r>
            <a:r>
              <a:rPr lang="ru-RU" b="1" u="none" strike="noStrike" dirty="0" err="1" smtClean="0">
                <a:solidFill>
                  <a:srgbClr val="FF0000"/>
                </a:solidFill>
                <a:effectLst/>
                <a:latin typeface="Times New Roman" panose="02020603050405020304" pitchFamily="18" charset="0"/>
                <a:cs typeface="Times New Roman" panose="02020603050405020304" pitchFamily="18" charset="0"/>
              </a:rPr>
              <a:t>ee</a:t>
            </a:r>
            <a:r>
              <a:rPr lang="ru-RU" b="1" dirty="0" smtClean="0">
                <a:solidFill>
                  <a:srgbClr val="FF0000"/>
                </a:solidFill>
                <a:effectLst/>
                <a:latin typeface="Times New Roman" panose="02020603050405020304" pitchFamily="18" charset="0"/>
                <a:cs typeface="Times New Roman" panose="02020603050405020304" pitchFamily="18" charset="0"/>
              </a:rPr>
              <a:t> </a:t>
            </a:r>
            <a:r>
              <a:rPr lang="ru-RU" b="0" dirty="0" smtClean="0">
                <a:solidFill>
                  <a:schemeClr val="tx1"/>
                </a:solidFill>
                <a:effectLst/>
                <a:latin typeface="Times New Roman" panose="02020603050405020304" pitchFamily="18" charset="0"/>
                <a:cs typeface="Times New Roman" panose="02020603050405020304" pitchFamily="18" charset="0"/>
              </a:rPr>
              <a:t>– </a:t>
            </a:r>
            <a:r>
              <a:rPr lang="ru-RU" sz="2800" b="0" dirty="0" err="1" smtClean="0">
                <a:solidFill>
                  <a:schemeClr val="tx1"/>
                </a:solidFill>
                <a:effectLst/>
                <a:latin typeface="Times New Roman" panose="02020603050405020304" pitchFamily="18" charset="0"/>
                <a:cs typeface="Times New Roman" panose="02020603050405020304" pitchFamily="18" charset="0"/>
              </a:rPr>
              <a:t>вау</a:t>
            </a:r>
            <a:r>
              <a:rPr lang="ru-RU" sz="2800" b="0" dirty="0" smtClean="0">
                <a:solidFill>
                  <a:schemeClr val="tx1"/>
                </a:solidFill>
                <a:effectLst/>
                <a:latin typeface="Times New Roman" panose="02020603050405020304" pitchFamily="18" charset="0"/>
                <a:cs typeface="Times New Roman" panose="02020603050405020304" pitchFamily="18" charset="0"/>
              </a:rPr>
              <a:t>!  вот это да! (удивление, сюрприз)</a:t>
            </a:r>
          </a:p>
          <a:p>
            <a:pPr marL="174625" indent="-174625" algn="l" fontAlgn="base">
              <a:buFont typeface="Arial" panose="020B0604020202020204" pitchFamily="34" charset="0"/>
              <a:buChar char="•"/>
            </a:pPr>
            <a:r>
              <a:rPr lang="en-US" b="1" dirty="0" err="1">
                <a:solidFill>
                  <a:srgbClr val="FF0000"/>
                </a:solidFill>
                <a:latin typeface="Times New Roman" panose="02020603050405020304" pitchFamily="18" charset="0"/>
                <a:cs typeface="Times New Roman" panose="02020603050405020304" pitchFamily="18" charset="0"/>
              </a:rPr>
              <a:t>H</a:t>
            </a:r>
            <a:r>
              <a:rPr lang="ru-RU" b="1" u="none" strike="noStrike" dirty="0" err="1" smtClean="0">
                <a:solidFill>
                  <a:srgbClr val="FF0000"/>
                </a:solidFill>
                <a:effectLst/>
                <a:latin typeface="Times New Roman" panose="02020603050405020304" pitchFamily="18" charset="0"/>
                <a:cs typeface="Times New Roman" panose="02020603050405020304" pitchFamily="18" charset="0"/>
              </a:rPr>
              <a:t>mm</a:t>
            </a:r>
            <a:r>
              <a:rPr lang="ru-RU" b="0" dirty="0" smtClean="0">
                <a:solidFill>
                  <a:schemeClr val="tx1"/>
                </a:solidFill>
                <a:effectLst/>
                <a:latin typeface="Times New Roman" panose="02020603050405020304" pitchFamily="18" charset="0"/>
                <a:cs typeface="Times New Roman" panose="02020603050405020304" pitchFamily="18" charset="0"/>
              </a:rPr>
              <a:t> – </a:t>
            </a:r>
            <a:r>
              <a:rPr lang="ru-RU" sz="2800" b="0" dirty="0" err="1" smtClean="0">
                <a:solidFill>
                  <a:schemeClr val="tx1"/>
                </a:solidFill>
                <a:effectLst/>
                <a:latin typeface="Times New Roman" panose="02020603050405020304" pitchFamily="18" charset="0"/>
                <a:cs typeface="Times New Roman" panose="02020603050405020304" pitchFamily="18" charset="0"/>
              </a:rPr>
              <a:t>хмм</a:t>
            </a:r>
            <a:r>
              <a:rPr lang="ru-RU" sz="2800" b="0" dirty="0" smtClean="0">
                <a:solidFill>
                  <a:schemeClr val="tx1"/>
                </a:solidFill>
                <a:effectLst/>
                <a:latin typeface="Times New Roman" panose="02020603050405020304" pitchFamily="18" charset="0"/>
                <a:cs typeface="Times New Roman" panose="02020603050405020304" pitchFamily="18" charset="0"/>
              </a:rPr>
              <a:t>, дай подумать!(нерешительность)</a:t>
            </a:r>
          </a:p>
          <a:p>
            <a:pPr algn="l" fontAlgn="base">
              <a:buFont typeface="Arial"/>
              <a:buChar char="•"/>
            </a:pPr>
            <a:r>
              <a:rPr lang="en-US" b="1" dirty="0" err="1" smtClean="0">
                <a:solidFill>
                  <a:srgbClr val="FF0000"/>
                </a:solidFill>
                <a:latin typeface="Times New Roman" panose="02020603050405020304" pitchFamily="18" charset="0"/>
                <a:cs typeface="Times New Roman" panose="02020603050405020304" pitchFamily="18" charset="0"/>
              </a:rPr>
              <a:t>H</a:t>
            </a:r>
            <a:r>
              <a:rPr lang="ru-RU" b="1" u="none" strike="noStrike" dirty="0" err="1" smtClean="0">
                <a:solidFill>
                  <a:srgbClr val="FF0000"/>
                </a:solidFill>
                <a:effectLst/>
                <a:latin typeface="Times New Roman" panose="02020603050405020304" pitchFamily="18" charset="0"/>
                <a:cs typeface="Times New Roman" panose="02020603050405020304" pitchFamily="18" charset="0"/>
              </a:rPr>
              <a:t>ush</a:t>
            </a:r>
            <a:r>
              <a:rPr lang="ru-RU" b="0" dirty="0" smtClean="0">
                <a:solidFill>
                  <a:schemeClr val="tx1"/>
                </a:solidFill>
                <a:effectLst/>
                <a:latin typeface="Times New Roman" panose="02020603050405020304" pitchFamily="18" charset="0"/>
                <a:cs typeface="Times New Roman" panose="02020603050405020304" pitchFamily="18" charset="0"/>
              </a:rPr>
              <a:t> – </a:t>
            </a:r>
            <a:r>
              <a:rPr lang="ru-RU" sz="2800" b="0" dirty="0" smtClean="0">
                <a:solidFill>
                  <a:schemeClr val="tx1"/>
                </a:solidFill>
                <a:effectLst/>
                <a:latin typeface="Times New Roman" panose="02020603050405020304" pitchFamily="18" charset="0"/>
                <a:cs typeface="Times New Roman" panose="02020603050405020304" pitchFamily="18" charset="0"/>
              </a:rPr>
              <a:t>тсс!</a:t>
            </a:r>
            <a:r>
              <a:rPr lang="en-US" sz="2800" b="0" dirty="0" smtClean="0">
                <a:solidFill>
                  <a:schemeClr val="tx1"/>
                </a:solidFill>
                <a:effectLst/>
                <a:latin typeface="Times New Roman" panose="02020603050405020304" pitchFamily="18" charset="0"/>
                <a:cs typeface="Times New Roman" panose="02020603050405020304" pitchFamily="18" charset="0"/>
              </a:rPr>
              <a:t> </a:t>
            </a:r>
            <a:r>
              <a:rPr lang="ru-RU" sz="2800" b="0" dirty="0" smtClean="0">
                <a:solidFill>
                  <a:schemeClr val="tx1"/>
                </a:solidFill>
                <a:effectLst/>
                <a:latin typeface="Times New Roman" panose="02020603050405020304" pitchFamily="18" charset="0"/>
                <a:cs typeface="Times New Roman" panose="02020603050405020304" pitchFamily="18" charset="0"/>
              </a:rPr>
              <a:t> (просьба соблюдать тишину)</a:t>
            </a:r>
          </a:p>
          <a:p>
            <a:pPr algn="l" fontAlgn="base">
              <a:buFont typeface="Arial"/>
              <a:buChar char="•"/>
            </a:pPr>
            <a:r>
              <a:rPr lang="en-US" b="1" dirty="0" err="1" smtClean="0">
                <a:solidFill>
                  <a:srgbClr val="FF0000"/>
                </a:solidFill>
                <a:latin typeface="Times New Roman" panose="02020603050405020304" pitchFamily="18" charset="0"/>
                <a:cs typeface="Times New Roman" panose="02020603050405020304" pitchFamily="18" charset="0"/>
              </a:rPr>
              <a:t>O</a:t>
            </a:r>
            <a:r>
              <a:rPr lang="ru-RU" b="1" u="none" strike="noStrike" dirty="0" smtClean="0">
                <a:solidFill>
                  <a:srgbClr val="FF0000"/>
                </a:solidFill>
                <a:effectLst/>
                <a:latin typeface="Times New Roman" panose="02020603050405020304" pitchFamily="18" charset="0"/>
                <a:cs typeface="Times New Roman" panose="02020603050405020304" pitchFamily="18" charset="0"/>
              </a:rPr>
              <a:t>h</a:t>
            </a:r>
            <a:r>
              <a:rPr lang="ru-RU" b="1" dirty="0" smtClean="0">
                <a:solidFill>
                  <a:srgbClr val="FF0000"/>
                </a:solidFill>
                <a:effectLst/>
                <a:latin typeface="Times New Roman" panose="02020603050405020304" pitchFamily="18" charset="0"/>
                <a:cs typeface="Times New Roman" panose="02020603050405020304" pitchFamily="18" charset="0"/>
              </a:rPr>
              <a:t> </a:t>
            </a:r>
            <a:r>
              <a:rPr lang="ru-RU" sz="2800" b="0" dirty="0" smtClean="0">
                <a:solidFill>
                  <a:schemeClr val="tx1"/>
                </a:solidFill>
                <a:effectLst/>
                <a:latin typeface="Times New Roman" panose="02020603050405020304" pitchFamily="18" charset="0"/>
                <a:cs typeface="Times New Roman" panose="02020603050405020304" pitchFamily="18" charset="0"/>
              </a:rPr>
              <a:t>– о! </a:t>
            </a:r>
            <a:r>
              <a:rPr lang="ru-RU" sz="2800" b="0" dirty="0" err="1" smtClean="0">
                <a:solidFill>
                  <a:schemeClr val="tx1"/>
                </a:solidFill>
                <a:effectLst/>
                <a:latin typeface="Times New Roman" panose="02020603050405020304" pitchFamily="18" charset="0"/>
                <a:cs typeface="Times New Roman" panose="02020603050405020304" pitchFamily="18" charset="0"/>
              </a:rPr>
              <a:t>оу</a:t>
            </a:r>
            <a:r>
              <a:rPr lang="ru-RU" sz="2800" b="0" dirty="0" smtClean="0">
                <a:solidFill>
                  <a:schemeClr val="tx1"/>
                </a:solidFill>
                <a:effectLst/>
                <a:latin typeface="Times New Roman" panose="02020603050405020304" pitchFamily="18" charset="0"/>
                <a:cs typeface="Times New Roman" panose="02020603050405020304" pitchFamily="18" charset="0"/>
              </a:rPr>
              <a:t>! (удивление, внезапность</a:t>
            </a:r>
            <a:r>
              <a:rPr lang="en-US" sz="2800" b="0" dirty="0" smtClean="0">
                <a:solidFill>
                  <a:schemeClr val="tx1"/>
                </a:solidFill>
                <a:effectLst/>
                <a:latin typeface="Times New Roman" panose="02020603050405020304" pitchFamily="18" charset="0"/>
                <a:cs typeface="Times New Roman" panose="02020603050405020304" pitchFamily="18" charset="0"/>
              </a:rPr>
              <a:t> </a:t>
            </a:r>
            <a:r>
              <a:rPr lang="ru-RU" sz="2800" b="0" dirty="0" smtClean="0">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64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92088"/>
          </a:xfrm>
        </p:spPr>
        <p:txBody>
          <a:bodyPr>
            <a:normAutofit fontScale="90000"/>
          </a:bodyPr>
          <a:lstStyle/>
          <a:p>
            <a:r>
              <a:rPr lang="en-US" sz="2800" dirty="0">
                <a:solidFill>
                  <a:prstClr val="black"/>
                </a:solidFill>
                <a:latin typeface="AR BLANCA" panose="02000000000000000000" pitchFamily="2" charset="0"/>
              </a:rPr>
              <a:t>Make your speech more </a:t>
            </a:r>
            <a:r>
              <a:rPr lang="en-US" sz="2800" dirty="0" smtClean="0">
                <a:solidFill>
                  <a:prstClr val="black"/>
                </a:solidFill>
                <a:latin typeface="AR BLANCA" panose="02000000000000000000" pitchFamily="2" charset="0"/>
              </a:rPr>
              <a:t>natural!</a:t>
            </a:r>
            <a:r>
              <a:rPr lang="ru-RU" sz="2800" dirty="0" smtClean="0">
                <a:solidFill>
                  <a:prstClr val="black"/>
                </a:solidFill>
              </a:rPr>
              <a:t> </a:t>
            </a:r>
            <a:r>
              <a:rPr lang="en-US" sz="2800" dirty="0" smtClean="0">
                <a:solidFill>
                  <a:prstClr val="black"/>
                </a:solidFill>
                <a:latin typeface="AR BLANCA" panose="02000000000000000000" pitchFamily="2" charset="0"/>
              </a:rPr>
              <a:t>Use</a:t>
            </a:r>
            <a:r>
              <a:rPr lang="ru-RU" sz="2800" dirty="0" smtClean="0">
                <a:solidFill>
                  <a:prstClr val="black"/>
                </a:solidFill>
              </a:rPr>
              <a:t> </a:t>
            </a:r>
            <a:r>
              <a:rPr lang="en-US" sz="2800" dirty="0">
                <a:solidFill>
                  <a:prstClr val="black"/>
                </a:solidFill>
                <a:latin typeface="AR BLANCA" panose="02000000000000000000" pitchFamily="2" charset="0"/>
              </a:rPr>
              <a:t>interjections!</a:t>
            </a:r>
            <a:endParaRPr lang="ru-RU" sz="2800" dirty="0"/>
          </a:p>
        </p:txBody>
      </p:sp>
      <p:sp>
        <p:nvSpPr>
          <p:cNvPr id="3" name="Объект 2"/>
          <p:cNvSpPr>
            <a:spLocks noGrp="1"/>
          </p:cNvSpPr>
          <p:nvPr>
            <p:ph idx="1"/>
          </p:nvPr>
        </p:nvSpPr>
        <p:spPr>
          <a:xfrm>
            <a:off x="457200" y="1196752"/>
            <a:ext cx="8229600" cy="5184576"/>
          </a:xfrm>
        </p:spPr>
        <p:txBody>
          <a:bodyPr>
            <a:noAutofit/>
          </a:bodyPr>
          <a:lstStyle/>
          <a:p>
            <a:pPr marL="0" lvl="0" indent="0" fontAlgn="base">
              <a:buFont typeface="Arial"/>
              <a:buChar char="•"/>
            </a:pPr>
            <a:r>
              <a:rPr lang="en-US" b="1" dirty="0" smtClean="0">
                <a:solidFill>
                  <a:srgbClr val="FF0000"/>
                </a:solidFill>
                <a:latin typeface="Times New Roman" panose="02020603050405020304" pitchFamily="18" charset="0"/>
                <a:cs typeface="Times New Roman" panose="02020603050405020304" pitchFamily="18" charset="0"/>
              </a:rPr>
              <a:t>O</a:t>
            </a:r>
            <a:r>
              <a:rPr lang="ru-RU" b="1" dirty="0" err="1" smtClean="0">
                <a:solidFill>
                  <a:srgbClr val="FF0000"/>
                </a:solidFill>
                <a:latin typeface="Times New Roman" panose="02020603050405020304" pitchFamily="18" charset="0"/>
                <a:cs typeface="Times New Roman" panose="02020603050405020304" pitchFamily="18" charset="0"/>
              </a:rPr>
              <a:t>ops</a:t>
            </a:r>
            <a:r>
              <a:rPr lang="ru-RU" sz="2800" b="1" dirty="0">
                <a:solidFill>
                  <a:srgbClr val="FF0000"/>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a:t>
            </a:r>
            <a:r>
              <a:rPr lang="ru-RU" sz="2800" dirty="0" err="1" smtClean="0">
                <a:solidFill>
                  <a:prstClr val="black"/>
                </a:solidFill>
                <a:latin typeface="Times New Roman" panose="02020603050405020304" pitchFamily="18" charset="0"/>
                <a:cs typeface="Times New Roman" panose="02020603050405020304" pitchFamily="18" charset="0"/>
              </a:rPr>
              <a:t>упс</a:t>
            </a:r>
            <a:r>
              <a:rPr lang="ru-RU" sz="2800" dirty="0">
                <a:solidFill>
                  <a:prstClr val="black"/>
                </a:solidFill>
                <a:latin typeface="Times New Roman" panose="02020603050405020304" pitchFamily="18" charset="0"/>
                <a:cs typeface="Times New Roman" panose="02020603050405020304" pitchFamily="18" charset="0"/>
              </a:rPr>
              <a:t>! ой! (внезапность, ошибка, неловкость)</a:t>
            </a:r>
          </a:p>
          <a:p>
            <a:pPr marL="0" lvl="0" indent="0" fontAlgn="base">
              <a:buFont typeface="Arial"/>
              <a:buChar char="•"/>
            </a:pPr>
            <a:r>
              <a:rPr lang="en-US" b="1" dirty="0">
                <a:solidFill>
                  <a:srgbClr val="FF0000"/>
                </a:solidFill>
                <a:latin typeface="Times New Roman" panose="02020603050405020304" pitchFamily="18" charset="0"/>
                <a:cs typeface="Times New Roman" panose="02020603050405020304" pitchFamily="18" charset="0"/>
              </a:rPr>
              <a:t>O</a:t>
            </a:r>
            <a:r>
              <a:rPr lang="ru-RU" b="1" dirty="0" err="1" smtClean="0">
                <a:solidFill>
                  <a:srgbClr val="FF0000"/>
                </a:solidFill>
                <a:latin typeface="Times New Roman" panose="02020603050405020304" pitchFamily="18" charset="0"/>
                <a:cs typeface="Times New Roman" panose="02020603050405020304" pitchFamily="18" charset="0"/>
              </a:rPr>
              <a:t>uch</a:t>
            </a:r>
            <a:r>
              <a:rPr lang="ru-RU" b="1" dirty="0" smtClean="0">
                <a:solidFill>
                  <a:srgbClr val="FF0000"/>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ай</a:t>
            </a:r>
            <a:r>
              <a:rPr lang="ru-RU" sz="2800" dirty="0">
                <a:solidFill>
                  <a:prstClr val="black"/>
                </a:solidFill>
                <a:latin typeface="Times New Roman" panose="02020603050405020304" pitchFamily="18" charset="0"/>
                <a:cs typeface="Times New Roman" panose="02020603050405020304" pitchFamily="18" charset="0"/>
              </a:rPr>
              <a:t>! ой! </a:t>
            </a:r>
            <a:r>
              <a:rPr lang="ru-RU" sz="2800" dirty="0" err="1">
                <a:solidFill>
                  <a:prstClr val="black"/>
                </a:solidFill>
                <a:latin typeface="Times New Roman" panose="02020603050405020304" pitchFamily="18" charset="0"/>
                <a:cs typeface="Times New Roman" panose="02020603050405020304" pitchFamily="18" charset="0"/>
              </a:rPr>
              <a:t>ауч</a:t>
            </a:r>
            <a:r>
              <a:rPr lang="ru-RU" sz="2800" dirty="0">
                <a:solidFill>
                  <a:prstClr val="black"/>
                </a:solidFill>
                <a:latin typeface="Times New Roman" panose="02020603050405020304" pitchFamily="18" charset="0"/>
                <a:cs typeface="Times New Roman" panose="02020603050405020304" pitchFamily="18" charset="0"/>
              </a:rPr>
              <a:t>! (боль, </a:t>
            </a:r>
            <a:r>
              <a:rPr lang="ru-RU" sz="2800" dirty="0" smtClean="0">
                <a:solidFill>
                  <a:prstClr val="black"/>
                </a:solidFill>
                <a:latin typeface="Times New Roman" panose="02020603050405020304" pitchFamily="18" charset="0"/>
                <a:cs typeface="Times New Roman" panose="02020603050405020304" pitchFamily="18" charset="0"/>
              </a:rPr>
              <a:t>досада)</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fontAlgn="base">
              <a:buFont typeface="Arial"/>
              <a:buChar char="•"/>
            </a:pPr>
            <a:r>
              <a:rPr lang="en-US" b="1" dirty="0" smtClean="0">
                <a:solidFill>
                  <a:srgbClr val="FF0000"/>
                </a:solidFill>
                <a:latin typeface="Times New Roman" panose="02020603050405020304" pitchFamily="18" charset="0"/>
                <a:cs typeface="Times New Roman" panose="02020603050405020304" pitchFamily="18" charset="0"/>
              </a:rPr>
              <a:t>P</a:t>
            </a:r>
            <a:r>
              <a:rPr lang="ru-RU" b="1" dirty="0" err="1" smtClean="0">
                <a:solidFill>
                  <a:srgbClr val="FF0000"/>
                </a:solidFill>
                <a:latin typeface="Times New Roman" panose="02020603050405020304" pitchFamily="18" charset="0"/>
                <a:cs typeface="Times New Roman" panose="02020603050405020304" pitchFamily="18" charset="0"/>
              </a:rPr>
              <a:t>ff</a:t>
            </a:r>
            <a:r>
              <a:rPr lang="en-US" b="1" dirty="0" smtClean="0">
                <a:solidFill>
                  <a:srgbClr val="FF0000"/>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 </a:t>
            </a:r>
            <a:r>
              <a:rPr lang="ru-RU" sz="2800" dirty="0" err="1" smtClean="0">
                <a:solidFill>
                  <a:prstClr val="black"/>
                </a:solidFill>
                <a:latin typeface="Times New Roman" panose="02020603050405020304" pitchFamily="18" charset="0"/>
                <a:cs typeface="Times New Roman" panose="02020603050405020304" pitchFamily="18" charset="0"/>
              </a:rPr>
              <a:t>пфф</a:t>
            </a:r>
            <a:r>
              <a:rPr lang="ru-RU" sz="2800" dirty="0">
                <a:solidFill>
                  <a:prstClr val="black"/>
                </a:solidFill>
                <a:latin typeface="Times New Roman" panose="02020603050405020304" pitchFamily="18" charset="0"/>
                <a:cs typeface="Times New Roman" panose="02020603050405020304" pitchFamily="18" charset="0"/>
              </a:rPr>
              <a:t>! и что? (раздражение, </a:t>
            </a:r>
            <a:r>
              <a:rPr lang="ru-RU" sz="2800" dirty="0" smtClean="0">
                <a:solidFill>
                  <a:prstClr val="black"/>
                </a:solidFill>
                <a:latin typeface="Times New Roman" panose="02020603050405020304" pitchFamily="18" charset="0"/>
                <a:cs typeface="Times New Roman" panose="02020603050405020304" pitchFamily="18" charset="0"/>
              </a:rPr>
              <a:t>разочарование)</a:t>
            </a:r>
            <a:endParaRPr lang="en-US" sz="2800" dirty="0">
              <a:solidFill>
                <a:prstClr val="black"/>
              </a:solidFill>
              <a:latin typeface="Times New Roman" panose="02020603050405020304" pitchFamily="18" charset="0"/>
              <a:cs typeface="Times New Roman" panose="02020603050405020304" pitchFamily="18" charset="0"/>
            </a:endParaRPr>
          </a:p>
          <a:p>
            <a:pPr marL="0" lvl="0" indent="0" fontAlgn="base">
              <a:buFont typeface="Arial"/>
              <a:buChar char="•"/>
            </a:pPr>
            <a:r>
              <a:rPr lang="en-US" b="1" dirty="0" err="1" smtClean="0">
                <a:solidFill>
                  <a:srgbClr val="FF0000"/>
                </a:solidFill>
                <a:latin typeface="Times New Roman" panose="02020603050405020304" pitchFamily="18" charset="0"/>
                <a:cs typeface="Times New Roman" panose="02020603050405020304" pitchFamily="18" charset="0"/>
              </a:rPr>
              <a:t>Er</a:t>
            </a:r>
            <a:r>
              <a:rPr lang="en-US" sz="2800" dirty="0" smtClean="0">
                <a:solidFill>
                  <a:prstClr val="black"/>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 </a:t>
            </a:r>
            <a:r>
              <a:rPr lang="ru-RU" sz="2800" dirty="0" err="1" smtClean="0">
                <a:solidFill>
                  <a:prstClr val="black"/>
                </a:solidFill>
                <a:latin typeface="Times New Roman" panose="02020603050405020304" pitchFamily="18" charset="0"/>
                <a:cs typeface="Times New Roman" panose="02020603050405020304" pitchFamily="18" charset="0"/>
              </a:rPr>
              <a:t>эмм</a:t>
            </a:r>
            <a:r>
              <a:rPr lang="ru-RU" sz="2800" dirty="0" smtClean="0">
                <a:solidFill>
                  <a:prstClr val="black"/>
                </a:solidFill>
                <a:latin typeface="Times New Roman" panose="02020603050405020304" pitchFamily="18" charset="0"/>
                <a:cs typeface="Times New Roman" panose="02020603050405020304" pitchFamily="18" charset="0"/>
              </a:rPr>
              <a:t>  (неуверенность</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сомнение)</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fontAlgn="base">
              <a:buFont typeface="Arial"/>
              <a:buChar char="•"/>
            </a:pPr>
            <a:r>
              <a:rPr lang="en-US" b="1" dirty="0" err="1" smtClean="0">
                <a:solidFill>
                  <a:srgbClr val="FF0000"/>
                </a:solidFill>
                <a:latin typeface="Times New Roman" panose="02020603050405020304" pitchFamily="18" charset="0"/>
                <a:cs typeface="Times New Roman" panose="02020603050405020304" pitchFamily="18" charset="0"/>
              </a:rPr>
              <a:t>W</a:t>
            </a:r>
            <a:r>
              <a:rPr lang="ru-RU" b="1" dirty="0" err="1" smtClean="0">
                <a:solidFill>
                  <a:srgbClr val="FF0000"/>
                </a:solidFill>
                <a:latin typeface="Times New Roman" panose="02020603050405020304" pitchFamily="18" charset="0"/>
                <a:cs typeface="Times New Roman" panose="02020603050405020304" pitchFamily="18" charset="0"/>
              </a:rPr>
              <a:t>ell</a:t>
            </a:r>
            <a:r>
              <a:rPr lang="ru-RU" b="1" dirty="0">
                <a:solidFill>
                  <a:srgbClr val="FF0000"/>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ну </a:t>
            </a:r>
            <a:r>
              <a:rPr lang="ru-RU" sz="2800" dirty="0">
                <a:solidFill>
                  <a:prstClr val="black"/>
                </a:solidFill>
                <a:latin typeface="Times New Roman" panose="02020603050405020304" pitchFamily="18" charset="0"/>
                <a:cs typeface="Times New Roman" panose="02020603050405020304" pitchFamily="18" charset="0"/>
              </a:rPr>
              <a:t>..., это </a:t>
            </a:r>
            <a:r>
              <a:rPr lang="ru-RU" sz="2800" dirty="0" smtClean="0">
                <a:solidFill>
                  <a:prstClr val="black"/>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(затягивание времени, </a:t>
            </a:r>
            <a:r>
              <a:rPr lang="ru-RU" sz="2800" dirty="0" smtClean="0">
                <a:solidFill>
                  <a:prstClr val="black"/>
                </a:solidFill>
                <a:latin typeface="Times New Roman" panose="02020603050405020304" pitchFamily="18" charset="0"/>
                <a:cs typeface="Times New Roman" panose="02020603050405020304" pitchFamily="18" charset="0"/>
              </a:rPr>
              <a:t>сомнение</a:t>
            </a:r>
            <a:r>
              <a:rPr lang="en-US" sz="2800" dirty="0">
                <a:solidFill>
                  <a:prstClr val="black"/>
                </a:solidFill>
                <a:latin typeface="Times New Roman" panose="02020603050405020304" pitchFamily="18" charset="0"/>
                <a:cs typeface="Times New Roman" panose="02020603050405020304" pitchFamily="18" charset="0"/>
              </a:rPr>
              <a:t>)</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fontAlgn="base">
              <a:buFont typeface="Arial"/>
              <a:buChar char="•"/>
            </a:pPr>
            <a:r>
              <a:rPr lang="en-US" b="1" dirty="0" err="1" smtClean="0">
                <a:solidFill>
                  <a:srgbClr val="FF0000"/>
                </a:solidFill>
                <a:latin typeface="Times New Roman" panose="02020603050405020304" pitchFamily="18" charset="0"/>
                <a:cs typeface="Times New Roman" panose="02020603050405020304" pitchFamily="18" charset="0"/>
              </a:rPr>
              <a:t>W</a:t>
            </a:r>
            <a:r>
              <a:rPr lang="ru-RU" b="1" dirty="0" err="1" smtClean="0">
                <a:solidFill>
                  <a:srgbClr val="FF0000"/>
                </a:solidFill>
                <a:latin typeface="Times New Roman" panose="02020603050405020304" pitchFamily="18" charset="0"/>
                <a:cs typeface="Times New Roman" panose="02020603050405020304" pitchFamily="18" charset="0"/>
              </a:rPr>
              <a:t>ow</a:t>
            </a:r>
            <a:r>
              <a:rPr lang="ru-RU" sz="2800" dirty="0">
                <a:solidFill>
                  <a:prstClr val="black"/>
                </a:solidFill>
                <a:latin typeface="Times New Roman" panose="02020603050405020304" pitchFamily="18" charset="0"/>
                <a:cs typeface="Times New Roman" panose="02020603050405020304" pitchFamily="18" charset="0"/>
              </a:rPr>
              <a:t> – ух ты! </a:t>
            </a:r>
            <a:r>
              <a:rPr lang="ru-RU" sz="2800" dirty="0" err="1">
                <a:solidFill>
                  <a:prstClr val="black"/>
                </a:solidFill>
                <a:latin typeface="Times New Roman" panose="02020603050405020304" pitchFamily="18" charset="0"/>
                <a:cs typeface="Times New Roman" panose="02020603050405020304" pitchFamily="18" charset="0"/>
              </a:rPr>
              <a:t>вау</a:t>
            </a:r>
            <a:r>
              <a:rPr lang="ru-RU" sz="2800" dirty="0">
                <a:solidFill>
                  <a:prstClr val="black"/>
                </a:solidFill>
                <a:latin typeface="Times New Roman" panose="02020603050405020304" pitchFamily="18" charset="0"/>
                <a:cs typeface="Times New Roman" panose="02020603050405020304" pitchFamily="18" charset="0"/>
              </a:rPr>
              <a:t>! круто! (удивление, </a:t>
            </a:r>
            <a:r>
              <a:rPr lang="ru-RU" sz="2800" dirty="0" smtClean="0">
                <a:solidFill>
                  <a:prstClr val="black"/>
                </a:solidFill>
                <a:latin typeface="Times New Roman" panose="02020603050405020304" pitchFamily="18" charset="0"/>
                <a:cs typeface="Times New Roman" panose="02020603050405020304" pitchFamily="18" charset="0"/>
              </a:rPr>
              <a:t>восторг)</a:t>
            </a:r>
            <a:endParaRPr lang="ru-RU" sz="2800" dirty="0">
              <a:solidFill>
                <a:prstClr val="black"/>
              </a:solidFill>
              <a:latin typeface="Times New Roman" panose="02020603050405020304" pitchFamily="18" charset="0"/>
              <a:cs typeface="Times New Roman" panose="02020603050405020304" pitchFamily="18" charset="0"/>
            </a:endParaRPr>
          </a:p>
          <a:p>
            <a:pPr marL="0" lvl="0" indent="0" fontAlgn="base">
              <a:buFont typeface="Arial"/>
              <a:buChar char="•"/>
            </a:pPr>
            <a:r>
              <a:rPr lang="en-US" b="1" dirty="0" err="1" smtClean="0">
                <a:solidFill>
                  <a:srgbClr val="FF0000"/>
                </a:solidFill>
                <a:latin typeface="Times New Roman" panose="02020603050405020304" pitchFamily="18" charset="0"/>
                <a:cs typeface="Times New Roman" panose="02020603050405020304" pitchFamily="18" charset="0"/>
              </a:rPr>
              <a:t>Y</a:t>
            </a:r>
            <a:r>
              <a:rPr lang="ru-RU" b="1" dirty="0" err="1" smtClean="0">
                <a:solidFill>
                  <a:srgbClr val="FF0000"/>
                </a:solidFill>
                <a:latin typeface="Times New Roman" panose="02020603050405020304" pitchFamily="18" charset="0"/>
                <a:cs typeface="Times New Roman" panose="02020603050405020304" pitchFamily="18" charset="0"/>
              </a:rPr>
              <a:t>uck</a:t>
            </a:r>
            <a:r>
              <a:rPr lang="ru-RU" sz="2800" dirty="0">
                <a:solidFill>
                  <a:prstClr val="black"/>
                </a:solidFill>
                <a:latin typeface="Times New Roman" panose="02020603050405020304" pitchFamily="18" charset="0"/>
                <a:cs typeface="Times New Roman" panose="02020603050405020304" pitchFamily="18" charset="0"/>
              </a:rPr>
              <a:t> – </a:t>
            </a:r>
            <a:r>
              <a:rPr lang="ru-RU" sz="2800" dirty="0" err="1">
                <a:solidFill>
                  <a:prstClr val="black"/>
                </a:solidFill>
                <a:latin typeface="Times New Roman" panose="02020603050405020304" pitchFamily="18" charset="0"/>
                <a:cs typeface="Times New Roman" panose="02020603050405020304" pitchFamily="18" charset="0"/>
              </a:rPr>
              <a:t>фуу</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(отвращение)</a:t>
            </a:r>
          </a:p>
          <a:p>
            <a:pPr marL="0" lvl="0" indent="0" fontAlgn="base">
              <a:buFont typeface="Arial"/>
              <a:buChar char="•"/>
            </a:pPr>
            <a:r>
              <a:rPr lang="en-US" b="1" dirty="0">
                <a:solidFill>
                  <a:srgbClr val="FF0000"/>
                </a:solidFill>
                <a:latin typeface="Times New Roman" panose="02020603050405020304" pitchFamily="18" charset="0"/>
                <a:cs typeface="Times New Roman" panose="02020603050405020304" pitchFamily="18" charset="0"/>
              </a:rPr>
              <a:t>Y</a:t>
            </a:r>
            <a:r>
              <a:rPr lang="ru-RU" b="1" dirty="0" err="1" smtClean="0">
                <a:solidFill>
                  <a:srgbClr val="FF0000"/>
                </a:solidFill>
                <a:latin typeface="Times New Roman" panose="02020603050405020304" pitchFamily="18" charset="0"/>
                <a:cs typeface="Times New Roman" panose="02020603050405020304" pitchFamily="18" charset="0"/>
              </a:rPr>
              <a:t>ummy</a:t>
            </a:r>
            <a:r>
              <a:rPr lang="ru-RU" sz="2800" dirty="0">
                <a:solidFill>
                  <a:prstClr val="black"/>
                </a:solidFill>
                <a:latin typeface="Times New Roman" panose="02020603050405020304" pitchFamily="18" charset="0"/>
                <a:cs typeface="Times New Roman" panose="02020603050405020304" pitchFamily="18" charset="0"/>
              </a:rPr>
              <a:t> – </a:t>
            </a:r>
            <a:r>
              <a:rPr lang="ru-RU" sz="2800" dirty="0" err="1">
                <a:solidFill>
                  <a:prstClr val="black"/>
                </a:solidFill>
                <a:latin typeface="Times New Roman" panose="02020603050405020304" pitchFamily="18" charset="0"/>
                <a:cs typeface="Times New Roman" panose="02020603050405020304" pitchFamily="18" charset="0"/>
              </a:rPr>
              <a:t>мммм</a:t>
            </a:r>
            <a:r>
              <a:rPr lang="ru-RU" sz="2800" dirty="0">
                <a:solidFill>
                  <a:prstClr val="black"/>
                </a:solidFill>
                <a:latin typeface="Times New Roman" panose="02020603050405020304" pitchFamily="18" charset="0"/>
                <a:cs typeface="Times New Roman" panose="02020603050405020304" pitchFamily="18" charset="0"/>
              </a:rPr>
              <a:t>! вкусно! (реакция на </a:t>
            </a:r>
            <a:r>
              <a:rPr lang="ru-RU" sz="2800" dirty="0" smtClean="0">
                <a:solidFill>
                  <a:prstClr val="black"/>
                </a:solidFill>
                <a:latin typeface="Times New Roman" panose="02020603050405020304" pitchFamily="18" charset="0"/>
                <a:cs typeface="Times New Roman" panose="02020603050405020304" pitchFamily="18" charset="0"/>
              </a:rPr>
              <a:t>аппетитное)</a:t>
            </a:r>
            <a:endParaRPr lang="ru-RU"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769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latin typeface="AR BLANCA" panose="02000000000000000000" pitchFamily="2" charset="0"/>
              </a:rPr>
              <a:t>Practice!</a:t>
            </a:r>
            <a:endParaRPr lang="ru-RU" dirty="0"/>
          </a:p>
        </p:txBody>
      </p:sp>
      <p:sp>
        <p:nvSpPr>
          <p:cNvPr id="3" name="Объект 2"/>
          <p:cNvSpPr>
            <a:spLocks noGrp="1"/>
          </p:cNvSpPr>
          <p:nvPr>
            <p:ph idx="1"/>
          </p:nvPr>
        </p:nvSpPr>
        <p:spPr>
          <a:xfrm>
            <a:off x="457200" y="908720"/>
            <a:ext cx="8363272" cy="5217443"/>
          </a:xfrm>
        </p:spPr>
        <p:txBody>
          <a:bodyPr>
            <a:normAutofit fontScale="92500" lnSpcReduction="10000"/>
          </a:bodyPr>
          <a:lstStyle/>
          <a:p>
            <a:pPr marL="0" indent="0">
              <a:buNone/>
            </a:pPr>
            <a:r>
              <a:rPr lang="ru-RU" dirty="0" smtClean="0">
                <a:solidFill>
                  <a:srgbClr val="585858"/>
                </a:solidFill>
                <a:latin typeface="Arial"/>
              </a:rPr>
              <a:t>1</a:t>
            </a:r>
            <a:r>
              <a:rPr lang="en-US" dirty="0" smtClean="0">
                <a:solidFill>
                  <a:srgbClr val="585858"/>
                </a:solidFill>
                <a:latin typeface="Arial"/>
              </a:rPr>
              <a:t>.(Gee/Hush/Well</a:t>
            </a:r>
            <a:r>
              <a:rPr lang="en-US" dirty="0">
                <a:solidFill>
                  <a:srgbClr val="585858"/>
                </a:solidFill>
                <a:latin typeface="Arial"/>
              </a:rPr>
              <a:t>) The baby is sleeping</a:t>
            </a:r>
            <a:r>
              <a:rPr lang="en-US" dirty="0" smtClean="0">
                <a:solidFill>
                  <a:srgbClr val="585858"/>
                </a:solidFill>
                <a:latin typeface="Arial"/>
              </a:rPr>
              <a:t>.</a:t>
            </a:r>
          </a:p>
          <a:p>
            <a:pPr marL="0" indent="0">
              <a:buNone/>
            </a:pPr>
            <a:r>
              <a:rPr lang="en-US" dirty="0">
                <a:solidFill>
                  <a:srgbClr val="585858"/>
                </a:solidFill>
                <a:latin typeface="Arial"/>
              </a:rPr>
              <a:t> </a:t>
            </a:r>
            <a:r>
              <a:rPr lang="en-US" dirty="0" smtClean="0">
                <a:solidFill>
                  <a:srgbClr val="585858"/>
                </a:solidFill>
                <a:latin typeface="Arial"/>
              </a:rPr>
              <a:t>    </a:t>
            </a:r>
            <a:r>
              <a:rPr lang="en-US" b="1" dirty="0" smtClean="0">
                <a:solidFill>
                  <a:srgbClr val="FF0000"/>
                </a:solidFill>
                <a:latin typeface="Arial"/>
              </a:rPr>
              <a:t>Hush!</a:t>
            </a:r>
          </a:p>
          <a:p>
            <a:pPr marL="0" indent="0">
              <a:buNone/>
            </a:pPr>
            <a:r>
              <a:rPr lang="en-US" dirty="0" smtClean="0">
                <a:solidFill>
                  <a:srgbClr val="585858"/>
                </a:solidFill>
                <a:latin typeface="Arial"/>
              </a:rPr>
              <a:t>2. (Yummy/</a:t>
            </a:r>
            <a:r>
              <a:rPr lang="en-US" dirty="0" err="1" smtClean="0">
                <a:solidFill>
                  <a:srgbClr val="585858"/>
                </a:solidFill>
                <a:latin typeface="Arial"/>
              </a:rPr>
              <a:t>Achoo</a:t>
            </a:r>
            <a:r>
              <a:rPr lang="en-US" dirty="0" smtClean="0">
                <a:solidFill>
                  <a:srgbClr val="585858"/>
                </a:solidFill>
                <a:latin typeface="Arial"/>
              </a:rPr>
              <a:t>/Ah) I like this ice-cream!</a:t>
            </a:r>
          </a:p>
          <a:p>
            <a:pPr marL="0" indent="0">
              <a:buNone/>
            </a:pPr>
            <a:r>
              <a:rPr lang="en-US" dirty="0">
                <a:solidFill>
                  <a:srgbClr val="585858"/>
                </a:solidFill>
                <a:latin typeface="Arial"/>
              </a:rPr>
              <a:t> </a:t>
            </a:r>
            <a:r>
              <a:rPr lang="en-US" dirty="0" smtClean="0">
                <a:solidFill>
                  <a:srgbClr val="585858"/>
                </a:solidFill>
                <a:latin typeface="Arial"/>
              </a:rPr>
              <a:t>    </a:t>
            </a:r>
            <a:r>
              <a:rPr lang="en-US" b="1" dirty="0" smtClean="0">
                <a:solidFill>
                  <a:srgbClr val="FF0000"/>
                </a:solidFill>
                <a:latin typeface="Arial"/>
              </a:rPr>
              <a:t>Yummy!</a:t>
            </a:r>
            <a:endParaRPr lang="en-US" b="1" dirty="0">
              <a:solidFill>
                <a:srgbClr val="FF0000"/>
              </a:solidFill>
              <a:latin typeface="Arial"/>
            </a:endParaRPr>
          </a:p>
          <a:p>
            <a:pPr marL="0" indent="0">
              <a:buNone/>
            </a:pPr>
            <a:r>
              <a:rPr lang="en-US" dirty="0" smtClean="0">
                <a:solidFill>
                  <a:srgbClr val="585858"/>
                </a:solidFill>
                <a:latin typeface="Arial"/>
              </a:rPr>
              <a:t>3. (Oops/Hmm/Wow) We won the 1</a:t>
            </a:r>
            <a:r>
              <a:rPr lang="en-US" baseline="30000" dirty="0" smtClean="0">
                <a:solidFill>
                  <a:srgbClr val="585858"/>
                </a:solidFill>
                <a:latin typeface="Arial"/>
              </a:rPr>
              <a:t>st</a:t>
            </a:r>
            <a:r>
              <a:rPr lang="en-US" dirty="0" smtClean="0">
                <a:solidFill>
                  <a:srgbClr val="585858"/>
                </a:solidFill>
                <a:latin typeface="Arial"/>
              </a:rPr>
              <a:t> prize!</a:t>
            </a:r>
          </a:p>
          <a:p>
            <a:pPr marL="0" indent="0">
              <a:buNone/>
            </a:pPr>
            <a:r>
              <a:rPr lang="en-US" dirty="0">
                <a:solidFill>
                  <a:srgbClr val="585858"/>
                </a:solidFill>
                <a:latin typeface="Arial"/>
              </a:rPr>
              <a:t> </a:t>
            </a:r>
            <a:r>
              <a:rPr lang="en-US" dirty="0" smtClean="0">
                <a:solidFill>
                  <a:srgbClr val="585858"/>
                </a:solidFill>
                <a:latin typeface="Arial"/>
              </a:rPr>
              <a:t>     </a:t>
            </a:r>
            <a:r>
              <a:rPr lang="en-US" b="1" dirty="0" smtClean="0">
                <a:solidFill>
                  <a:srgbClr val="FF0000"/>
                </a:solidFill>
                <a:latin typeface="Arial"/>
              </a:rPr>
              <a:t>Wow!</a:t>
            </a:r>
            <a:endParaRPr lang="en-US" b="1" dirty="0">
              <a:solidFill>
                <a:srgbClr val="FF0000"/>
              </a:solidFill>
              <a:latin typeface="Arial"/>
            </a:endParaRPr>
          </a:p>
          <a:p>
            <a:pPr marL="0" indent="0">
              <a:buNone/>
            </a:pPr>
            <a:r>
              <a:rPr lang="en-US" dirty="0" smtClean="0">
                <a:solidFill>
                  <a:srgbClr val="585858"/>
                </a:solidFill>
                <a:latin typeface="Arial"/>
              </a:rPr>
              <a:t>4. (Hmm/Ah /Yummy) The lesson is over!</a:t>
            </a:r>
          </a:p>
          <a:p>
            <a:pPr marL="0" indent="0">
              <a:buNone/>
            </a:pPr>
            <a:r>
              <a:rPr lang="en-US" dirty="0">
                <a:solidFill>
                  <a:srgbClr val="585858"/>
                </a:solidFill>
                <a:latin typeface="Arial"/>
              </a:rPr>
              <a:t> </a:t>
            </a:r>
            <a:r>
              <a:rPr lang="en-US" dirty="0" smtClean="0">
                <a:solidFill>
                  <a:srgbClr val="585858"/>
                </a:solidFill>
                <a:latin typeface="Arial"/>
              </a:rPr>
              <a:t>     </a:t>
            </a:r>
            <a:r>
              <a:rPr lang="en-US" b="1" dirty="0" smtClean="0">
                <a:solidFill>
                  <a:srgbClr val="FF0000"/>
                </a:solidFill>
                <a:latin typeface="Arial"/>
              </a:rPr>
              <a:t>Ah!</a:t>
            </a:r>
            <a:endParaRPr lang="en-US" b="1" dirty="0">
              <a:solidFill>
                <a:srgbClr val="FF0000"/>
              </a:solidFill>
              <a:latin typeface="Arial"/>
            </a:endParaRPr>
          </a:p>
          <a:p>
            <a:pPr marL="0" indent="0">
              <a:buNone/>
            </a:pPr>
            <a:r>
              <a:rPr lang="en-US" dirty="0" smtClean="0">
                <a:solidFill>
                  <a:srgbClr val="585858"/>
                </a:solidFill>
                <a:latin typeface="Arial"/>
              </a:rPr>
              <a:t>5. (Yuk/Gee/</a:t>
            </a:r>
            <a:r>
              <a:rPr lang="en-US" dirty="0" err="1" smtClean="0">
                <a:solidFill>
                  <a:srgbClr val="585858"/>
                </a:solidFill>
                <a:latin typeface="Arial"/>
              </a:rPr>
              <a:t>Er</a:t>
            </a:r>
            <a:r>
              <a:rPr lang="en-US" dirty="0" smtClean="0">
                <a:solidFill>
                  <a:srgbClr val="585858"/>
                </a:solidFill>
                <a:latin typeface="Arial"/>
              </a:rPr>
              <a:t>) Lima is … the capital of </a:t>
            </a:r>
            <a:r>
              <a:rPr lang="en-US" dirty="0" err="1" smtClean="0">
                <a:solidFill>
                  <a:srgbClr val="585858"/>
                </a:solidFill>
                <a:latin typeface="Arial"/>
              </a:rPr>
              <a:t>Pery</a:t>
            </a:r>
            <a:r>
              <a:rPr lang="en-US" dirty="0" smtClean="0">
                <a:solidFill>
                  <a:srgbClr val="585858"/>
                </a:solidFill>
                <a:latin typeface="Arial"/>
              </a:rPr>
              <a:t>.</a:t>
            </a:r>
          </a:p>
          <a:p>
            <a:pPr marL="0" indent="0">
              <a:buNone/>
            </a:pPr>
            <a:r>
              <a:rPr lang="en-US" dirty="0">
                <a:solidFill>
                  <a:srgbClr val="585858"/>
                </a:solidFill>
                <a:latin typeface="Arial"/>
              </a:rPr>
              <a:t> </a:t>
            </a:r>
            <a:r>
              <a:rPr lang="en-US" dirty="0" smtClean="0">
                <a:solidFill>
                  <a:srgbClr val="585858"/>
                </a:solidFill>
                <a:latin typeface="Arial"/>
              </a:rPr>
              <a:t>     </a:t>
            </a:r>
            <a:r>
              <a:rPr lang="en-US" b="1" dirty="0" err="1" smtClean="0">
                <a:solidFill>
                  <a:srgbClr val="FF0000"/>
                </a:solidFill>
                <a:latin typeface="Arial"/>
              </a:rPr>
              <a:t>Er</a:t>
            </a:r>
            <a:endParaRPr lang="en-US" b="1" dirty="0">
              <a:solidFill>
                <a:srgbClr val="FF0000"/>
              </a:solidFill>
              <a:latin typeface="Arial"/>
            </a:endParaRPr>
          </a:p>
        </p:txBody>
      </p:sp>
    </p:spTree>
    <p:extLst>
      <p:ext uri="{BB962C8B-B14F-4D97-AF65-F5344CB8AC3E}">
        <p14:creationId xmlns:p14="http://schemas.microsoft.com/office/powerpoint/2010/main" val="161464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R BLANCA" panose="02000000000000000000" pitchFamily="2" charset="0"/>
              </a:rPr>
              <a:t>p.80 ex.1  </a:t>
            </a:r>
            <a:r>
              <a:rPr lang="en-US" dirty="0" smtClean="0"/>
              <a:t>Read and find out!</a:t>
            </a:r>
            <a:endParaRPr lang="ru-RU" dirty="0"/>
          </a:p>
        </p:txBody>
      </p:sp>
      <p:sp>
        <p:nvSpPr>
          <p:cNvPr id="3" name="Объект 2"/>
          <p:cNvSpPr>
            <a:spLocks noGrp="1"/>
          </p:cNvSpPr>
          <p:nvPr>
            <p:ph idx="1"/>
          </p:nvPr>
        </p:nvSpPr>
        <p:spPr/>
        <p:txBody>
          <a:bodyPr/>
          <a:lstStyle/>
          <a:p>
            <a:pPr marL="514350" indent="-514350">
              <a:buAutoNum type="arabicPeriod"/>
            </a:pPr>
            <a:r>
              <a:rPr lang="en-US" sz="4800" dirty="0" smtClean="0"/>
              <a:t>Who owns the room?</a:t>
            </a:r>
          </a:p>
          <a:p>
            <a:pPr marL="0" indent="0">
              <a:buNone/>
            </a:pPr>
            <a:r>
              <a:rPr lang="en-US" sz="4800" dirty="0" smtClean="0"/>
              <a:t>      </a:t>
            </a:r>
            <a:r>
              <a:rPr lang="en-US" sz="4800" b="1" dirty="0" err="1" smtClean="0">
                <a:solidFill>
                  <a:srgbClr val="FF0000"/>
                </a:solidFill>
              </a:rPr>
              <a:t>Mr</a:t>
            </a:r>
            <a:r>
              <a:rPr lang="en-US" sz="4800" b="1" dirty="0" smtClean="0">
                <a:solidFill>
                  <a:srgbClr val="FF0000"/>
                </a:solidFill>
              </a:rPr>
              <a:t> Cox owns the room.</a:t>
            </a:r>
          </a:p>
          <a:p>
            <a:pPr marL="0" indent="0">
              <a:buNone/>
            </a:pPr>
            <a:r>
              <a:rPr lang="en-US" sz="4800" dirty="0" smtClean="0"/>
              <a:t>2. Who wants to rent it?</a:t>
            </a:r>
          </a:p>
          <a:p>
            <a:pPr marL="0" indent="0">
              <a:buNone/>
            </a:pPr>
            <a:r>
              <a:rPr lang="en-US" sz="4800" dirty="0"/>
              <a:t> </a:t>
            </a:r>
            <a:r>
              <a:rPr lang="en-US" sz="4800" dirty="0" smtClean="0"/>
              <a:t>    </a:t>
            </a:r>
            <a:r>
              <a:rPr lang="en-US" sz="4800" b="1" dirty="0" smtClean="0">
                <a:solidFill>
                  <a:srgbClr val="FF0000"/>
                </a:solidFill>
              </a:rPr>
              <a:t>Daniel  wants to rent it.</a:t>
            </a:r>
          </a:p>
          <a:p>
            <a:pPr marL="0" indent="0">
              <a:buNone/>
            </a:pPr>
            <a:endParaRPr lang="ru-RU" b="1" dirty="0">
              <a:solidFill>
                <a:srgbClr val="FF0000"/>
              </a:solidFill>
            </a:endParaRPr>
          </a:p>
        </p:txBody>
      </p:sp>
    </p:spTree>
    <p:extLst>
      <p:ext uri="{BB962C8B-B14F-4D97-AF65-F5344CB8AC3E}">
        <p14:creationId xmlns:p14="http://schemas.microsoft.com/office/powerpoint/2010/main" val="36161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6000" dirty="0">
                <a:solidFill>
                  <a:prstClr val="black"/>
                </a:solidFill>
                <a:latin typeface="AR BLANCA" panose="02000000000000000000" pitchFamily="2" charset="0"/>
              </a:rPr>
              <a:t>What are </a:t>
            </a:r>
            <a:r>
              <a:rPr lang="en-US" sz="6000" dirty="0" err="1">
                <a:solidFill>
                  <a:prstClr val="black"/>
                </a:solidFill>
                <a:latin typeface="AR BLANCA" panose="02000000000000000000" pitchFamily="2" charset="0"/>
              </a:rPr>
              <a:t>Mr</a:t>
            </a:r>
            <a:r>
              <a:rPr lang="en-US" sz="6000" dirty="0">
                <a:solidFill>
                  <a:prstClr val="black"/>
                </a:solidFill>
                <a:latin typeface="AR BLANCA" panose="02000000000000000000" pitchFamily="2" charset="0"/>
              </a:rPr>
              <a:t> Cox’s rules?</a:t>
            </a:r>
            <a:endParaRPr lang="ru-RU" sz="6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167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Объект 2"/>
          <p:cNvSpPr>
            <a:spLocks noGrp="1"/>
          </p:cNvSpPr>
          <p:nvPr>
            <p:ph idx="1"/>
          </p:nvPr>
        </p:nvSpPr>
        <p:spPr>
          <a:xfrm>
            <a:off x="457200" y="404664"/>
            <a:ext cx="8229600" cy="5721499"/>
          </a:xfrm>
        </p:spPr>
        <p:txBody>
          <a:bodyPr>
            <a:noAutofit/>
          </a:bodyPr>
          <a:lstStyle/>
          <a:p>
            <a:pPr marL="514350" indent="-514350">
              <a:buFont typeface="+mj-lt"/>
              <a:buAutoNum type="arabicPeriod"/>
            </a:pPr>
            <a:r>
              <a:rPr lang="en-US" sz="3600" dirty="0" smtClean="0"/>
              <a:t>You mustn’t make noise.</a:t>
            </a:r>
          </a:p>
          <a:p>
            <a:pPr marL="514350" indent="-514350">
              <a:buFont typeface="+mj-lt"/>
              <a:buAutoNum type="arabicPeriod"/>
            </a:pPr>
            <a:r>
              <a:rPr lang="en-US" sz="3600" dirty="0" smtClean="0"/>
              <a:t>You have to keep your room tidy.</a:t>
            </a:r>
          </a:p>
          <a:p>
            <a:pPr marL="514350" indent="-514350">
              <a:buFont typeface="+mj-lt"/>
              <a:buAutoNum type="arabicPeriod"/>
            </a:pPr>
            <a:r>
              <a:rPr lang="en-US" sz="3600" dirty="0" smtClean="0"/>
              <a:t>You friends can come around only between 1pm and 9 pm.</a:t>
            </a:r>
          </a:p>
          <a:p>
            <a:pPr marL="514350" indent="-514350">
              <a:buFont typeface="+mj-lt"/>
              <a:buAutoNum type="arabicPeriod"/>
            </a:pPr>
            <a:r>
              <a:rPr lang="en-US" sz="3600" dirty="0" smtClean="0"/>
              <a:t>They must be from students in this school.</a:t>
            </a:r>
          </a:p>
          <a:p>
            <a:pPr marL="514350" indent="-514350">
              <a:buFont typeface="+mj-lt"/>
              <a:buAutoNum type="arabicPeriod"/>
            </a:pPr>
            <a:r>
              <a:rPr lang="en-US" sz="3600" dirty="0" smtClean="0"/>
              <a:t>You can’t bring food from the dining room.</a:t>
            </a:r>
          </a:p>
          <a:p>
            <a:pPr marL="514350" indent="-514350">
              <a:buFont typeface="+mj-lt"/>
              <a:buAutoNum type="arabicPeriod"/>
            </a:pPr>
            <a:r>
              <a:rPr lang="en-US" sz="3600" dirty="0" smtClean="0"/>
              <a:t>You can only have snacks and soft drinks in your room.</a:t>
            </a:r>
            <a:endParaRPr lang="ru-RU" sz="3600" dirty="0"/>
          </a:p>
        </p:txBody>
      </p:sp>
    </p:spTree>
    <p:extLst>
      <p:ext uri="{BB962C8B-B14F-4D97-AF65-F5344CB8AC3E}">
        <p14:creationId xmlns:p14="http://schemas.microsoft.com/office/powerpoint/2010/main" val="267017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530</Words>
  <Application>Microsoft Office PowerPoint</Application>
  <PresentationFormat>Экран (4:3)</PresentationFormat>
  <Paragraphs>105</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 BLANCA</vt:lpstr>
      <vt:lpstr>Arial</vt:lpstr>
      <vt:lpstr>Calibri</vt:lpstr>
      <vt:lpstr>Times New Roman</vt:lpstr>
      <vt:lpstr>Тема Office</vt:lpstr>
      <vt:lpstr>Spotlight 6 Lesson 8c</vt:lpstr>
      <vt:lpstr>1. Rose is ……………… (young) than Lucy. (wb p.5) 2. Greg is ………………..(old) than James. 3. Annie is the …………………(young) of all. 4. Jimmy is the ………………………(serious) of all. 5. Lisa is …………...................(glamorous) than Bob.</vt:lpstr>
      <vt:lpstr>Презентация PowerPoint</vt:lpstr>
      <vt:lpstr>Make your speech more natural!  Use interjections!</vt:lpstr>
      <vt:lpstr>Make your speech more natural! Use interjections!</vt:lpstr>
      <vt:lpstr>Practice!</vt:lpstr>
      <vt:lpstr>p.80 ex.1  Read and find out!</vt:lpstr>
      <vt:lpstr>What are Mr Cox’s rules?</vt:lpstr>
      <vt:lpstr>Презентация PowerPoint</vt:lpstr>
      <vt:lpstr>Modals have to/don’t have to/needn’t</vt:lpstr>
      <vt:lpstr>Workbook p.49 Check your answers</vt:lpstr>
      <vt:lpstr>1. Where are the children? 2. What season is it? 3. What is the weather like? 4. What are the children doing? 5. What are they wearing? </vt:lpstr>
      <vt:lpstr>p.80 ex.5 Use have to/ don’t have to/ needn/t. Study the example: We  don’t have to(needn’t) wear uniforms.</vt:lpstr>
      <vt:lpstr>p.80 ex.6 Your are back from the campsite. Answer your friend’s questions. Work in pairs.</vt:lpstr>
      <vt:lpstr>p.80 ex.7 Write summer campsite rules for kids!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6 Lesson 8b</dc:title>
  <dc:creator>Windows User</dc:creator>
  <cp:lastModifiedBy>User</cp:lastModifiedBy>
  <cp:revision>54</cp:revision>
  <dcterms:created xsi:type="dcterms:W3CDTF">2023-02-23T18:39:40Z</dcterms:created>
  <dcterms:modified xsi:type="dcterms:W3CDTF">2023-05-11T17:34:09Z</dcterms:modified>
</cp:coreProperties>
</file>